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64" r:id="rId2"/>
    <p:sldId id="259" r:id="rId3"/>
    <p:sldId id="258" r:id="rId4"/>
    <p:sldId id="256" r:id="rId5"/>
    <p:sldId id="271" r:id="rId6"/>
    <p:sldId id="272" r:id="rId7"/>
    <p:sldId id="268" r:id="rId8"/>
    <p:sldId id="267" r:id="rId9"/>
    <p:sldId id="266" r:id="rId10"/>
    <p:sldId id="265" r:id="rId11"/>
    <p:sldId id="270" r:id="rId12"/>
    <p:sldId id="273" r:id="rId13"/>
    <p:sldId id="261" r:id="rId14"/>
    <p:sldId id="263" r:id="rId15"/>
    <p:sldId id="257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45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9C8-03C6-4C07-93B7-B4164924DC3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CAD8B-4B87-4677-BA15-3D154BDF5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76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AD8B-4B87-4677-BA15-3D154BDF50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AD8B-4B87-4677-BA15-3D154BDF50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B7CE8-1B1D-4E98-B896-B38FDEB8C8C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45DE-1D53-4D74-B58F-84B290643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480" TargetMode="External"/><Relationship Id="rId2" Type="http://schemas.openxmlformats.org/officeDocument/2006/relationships/hyperlink" Target="https://ru.wikipedia.org/wiki/14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«</a:t>
            </a:r>
            <a:r>
              <a:rPr lang="ru-RU" b="1" i="1" dirty="0"/>
              <a:t>История русской иконописи на уроках ОРКСЭ в начальной школе»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499992" y="522920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Кузьмина </a:t>
            </a:r>
            <a:r>
              <a:rPr lang="ru-RU" b="1" i="1" dirty="0"/>
              <a:t>Татьяна Михайловна, </a:t>
            </a:r>
            <a:endParaRPr lang="ru-RU" b="1" i="1" dirty="0" smtClean="0"/>
          </a:p>
          <a:p>
            <a:r>
              <a:rPr lang="ru-RU" b="1" i="1" dirty="0" smtClean="0"/>
              <a:t>учитель </a:t>
            </a:r>
            <a:r>
              <a:rPr lang="ru-RU" b="1" i="1" dirty="0"/>
              <a:t>начальных классов</a:t>
            </a:r>
          </a:p>
          <a:p>
            <a:r>
              <a:rPr lang="ru-RU" b="1" i="1" dirty="0"/>
              <a:t>МАОУ «Гимназия № 42»</a:t>
            </a:r>
          </a:p>
        </p:txBody>
      </p:sp>
    </p:spTree>
    <p:extLst>
      <p:ext uri="{BB962C8B-B14F-4D97-AF65-F5344CB8AC3E}">
        <p14:creationId xmlns:p14="http://schemas.microsoft.com/office/powerpoint/2010/main" xmlns="" val="409543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48680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Икона – не портрет и не жанровая картина, а прообраз идеального человечества. Поэтому икона дает лишь символическое его изображение. Физическое движение на иконе сведено до минимума или вовсе отсутствует. Зато особыми средствами передается движение духа – позой фигуры, рук, складками одежды, цветом и главное – глазами. Там сосредоточена вся сила нравственного подвига, вся сила духа и его власть над телом.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92845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28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Икона         Портрет       Фотография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Дзюба\Рабочий стол\vz63101i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2"/>
            <a:ext cx="2914658" cy="32437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1571612"/>
            <a:ext cx="2857520" cy="32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66644" y="3643314"/>
            <a:ext cx="30773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"/>
            <a:ext cx="8072494" cy="1071546"/>
          </a:xfrm>
        </p:spPr>
        <p:txBody>
          <a:bodyPr/>
          <a:lstStyle/>
          <a:p>
            <a:r>
              <a:rPr lang="ru-RU" sz="2800" b="1" i="1" dirty="0" smtClean="0"/>
              <a:t>Различия между иконой и картиной</a:t>
            </a:r>
            <a:endParaRPr lang="ru-RU" sz="28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857232"/>
          <a:ext cx="7858180" cy="565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368171">
                <a:tc>
                  <a:txBody>
                    <a:bodyPr/>
                    <a:lstStyle/>
                    <a:p>
                      <a:r>
                        <a:rPr lang="ru-RU" dirty="0" smtClean="0"/>
                        <a:t>ИКОНА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КАРТИНА</a:t>
                      </a:r>
                      <a:endParaRPr lang="ru-RU" dirty="0"/>
                    </a:p>
                  </a:txBody>
                  <a:tcPr/>
                </a:tc>
              </a:tr>
              <a:tr h="635473">
                <a:tc>
                  <a:txBody>
                    <a:bodyPr/>
                    <a:lstStyle/>
                    <a:p>
                      <a:r>
                        <a:rPr lang="ru-RU" dirty="0" smtClean="0"/>
                        <a:t>1. Святой образ.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Художественный образ.</a:t>
                      </a:r>
                      <a:endParaRPr lang="ru-RU" dirty="0"/>
                    </a:p>
                  </a:txBody>
                  <a:tcPr/>
                </a:tc>
              </a:tr>
              <a:tr h="635473">
                <a:tc>
                  <a:txBody>
                    <a:bodyPr/>
                    <a:lstStyle/>
                    <a:p>
                      <a:r>
                        <a:rPr lang="ru-RU" dirty="0" smtClean="0"/>
                        <a:t>2.Свет идёт изнутри</a:t>
                      </a:r>
                      <a:r>
                        <a:rPr lang="ru-RU" baseline="0" dirty="0" smtClean="0"/>
                        <a:t> образа.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Свет поступает из вне на изображение.</a:t>
                      </a:r>
                      <a:endParaRPr lang="ru-RU" dirty="0"/>
                    </a:p>
                  </a:txBody>
                  <a:tcPr/>
                </a:tc>
              </a:tr>
              <a:tr h="368171">
                <a:tc>
                  <a:txBody>
                    <a:bodyPr/>
                    <a:lstStyle/>
                    <a:p>
                      <a:r>
                        <a:rPr lang="ru-RU" dirty="0" smtClean="0"/>
                        <a:t>3.Нет теней.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Есть тень.</a:t>
                      </a:r>
                      <a:endParaRPr lang="ru-RU" dirty="0"/>
                    </a:p>
                  </a:txBody>
                  <a:tcPr/>
                </a:tc>
              </a:tr>
              <a:tr h="1180163">
                <a:tc>
                  <a:txBody>
                    <a:bodyPr/>
                    <a:lstStyle/>
                    <a:p>
                      <a:r>
                        <a:rPr lang="ru-RU" dirty="0" smtClean="0"/>
                        <a:t>4.Складки одежды изображены прямыми линиями, нет беспорядка.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На картине каждый предмет характеризует героя, у которого своё изображение.</a:t>
                      </a:r>
                      <a:endParaRPr lang="ru-RU" dirty="0"/>
                    </a:p>
                  </a:txBody>
                  <a:tcPr/>
                </a:tc>
              </a:tr>
              <a:tr h="635473">
                <a:tc>
                  <a:txBody>
                    <a:bodyPr/>
                    <a:lstStyle/>
                    <a:p>
                      <a:r>
                        <a:rPr lang="ru-RU" dirty="0" smtClean="0"/>
                        <a:t>5.Нет заднего плана и горизонта.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Всегда есть задний план и линия горизонта.</a:t>
                      </a:r>
                      <a:endParaRPr lang="ru-RU" dirty="0"/>
                    </a:p>
                  </a:txBody>
                  <a:tcPr/>
                </a:tc>
              </a:tr>
              <a:tr h="1452509">
                <a:tc>
                  <a:txBody>
                    <a:bodyPr/>
                    <a:lstStyle/>
                    <a:p>
                      <a:r>
                        <a:rPr lang="ru-RU" dirty="0" smtClean="0"/>
                        <a:t>6.Иконописец следует православным канонам (законам). В ликах проступает мудрость и любовь.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 Художник пишет так как, как видит, понимает, чувствует.</a:t>
                      </a:r>
                      <a:endParaRPr lang="ru-RU" dirty="0"/>
                    </a:p>
                  </a:txBody>
                  <a:tcPr/>
                </a:tc>
              </a:tr>
              <a:tr h="3681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Иконопись – отрасль религиозной живописи, писание икон.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55576" y="1340768"/>
            <a:ext cx="3384376" cy="505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9935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8634" y="2500306"/>
            <a:ext cx="297881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Admin\Desktop\ОРКСЭ\Ап. Лука пишет образ Богоматери. Византийская икона 15 в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0"/>
            <a:ext cx="2857488" cy="3954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006857" cy="619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59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929190" y="428603"/>
            <a:ext cx="3786214" cy="611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8124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Admin\Desktop\ОРКСЭ\odigitrija_xv_dionisi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0"/>
            <a:ext cx="2928958" cy="359676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3382927"/>
            <a:ext cx="2786050" cy="34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9" y="3643314"/>
            <a:ext cx="266283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5"/>
          <a:ext cx="8229600" cy="4429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885831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ru-RU" sz="2400" b="1" i="0" u="none" strike="noStrike" cap="all" baseline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ru-RU" sz="2400" b="1" i="0" u="none" strike="noStrike" cap="all" baseline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 err="1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2400" b="1" i="0" u="none" strike="noStrike" cap="all" baseline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ru-RU" sz="2400" b="1" i="0" u="none" strike="noStrike" cap="all" baseline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sz="2400" b="1" i="0" u="none" strike="noStrike" cap="all" baseline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 err="1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cap="all" baseline="0" dirty="0" err="1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cap="all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D:\2009-2010 презент.ИЗО МХК\Иконы, библ.сюжеты\икона и картина11_files\16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57364"/>
            <a:ext cx="3473078" cy="410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D:\2009-2010 презент.ИЗО МХК\Иконы, библ.сюжеты\икона и картина11_files\16-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143116"/>
            <a:ext cx="2866112" cy="359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857232"/>
            <a:ext cx="7772400" cy="214314"/>
          </a:xfrm>
        </p:spPr>
        <p:txBody>
          <a:bodyPr>
            <a:noAutofit/>
          </a:bodyPr>
          <a:lstStyle/>
          <a:p>
            <a:pPr algn="r"/>
            <a:endParaRPr lang="ru-RU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88" y="260648"/>
            <a:ext cx="8463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«Красота и цвета образов зовут меня к молитве.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 праздник глазам моим».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Иоанн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Дамаскин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100" name="Picture 4" descr="http://letogold.ru/image/data/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500306"/>
            <a:ext cx="2411906" cy="30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28693"/>
          </a:xfrm>
        </p:spPr>
        <p:txBody>
          <a:bodyPr>
            <a:normAutofit/>
          </a:bodyPr>
          <a:lstStyle/>
          <a:p>
            <a:r>
              <a:rPr lang="ru-RU" dirty="0" smtClean="0"/>
              <a:t>    ?							?					       	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Дзюба\Рабочий стол\vz63101i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2"/>
            <a:ext cx="2914658" cy="32437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1571612"/>
            <a:ext cx="2857520" cy="32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66644" y="3643314"/>
            <a:ext cx="30773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7146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/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« Икона – это живописное изображение Бога или святых, являющееся предметом почитания у христиан»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7200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							Д.Н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Ушакова 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9" y="675724"/>
            <a:ext cx="3929091" cy="924475"/>
          </a:xfrm>
        </p:spPr>
        <p:txBody>
          <a:bodyPr/>
          <a:lstStyle/>
          <a:p>
            <a:r>
              <a:rPr lang="ru-RU" sz="1800" b="1" i="1" dirty="0" smtClean="0"/>
              <a:t>Икона Божией Матери «</a:t>
            </a:r>
            <a:r>
              <a:rPr lang="ru-RU" sz="1800" b="1" i="1" dirty="0" err="1" smtClean="0"/>
              <a:t>Одигитрия</a:t>
            </a:r>
            <a:r>
              <a:rPr lang="ru-RU" sz="1800" b="1" i="1" dirty="0" smtClean="0"/>
              <a:t>». Первая </a:t>
            </a:r>
            <a:r>
              <a:rPr lang="ru-RU" sz="1800" b="1" i="1" dirty="0" err="1" smtClean="0"/>
              <a:t>четверь</a:t>
            </a:r>
            <a:r>
              <a:rPr lang="ru-RU" sz="1800" b="1" i="1" dirty="0" smtClean="0"/>
              <a:t> XV века Византия</a:t>
            </a:r>
            <a:endParaRPr lang="ru-RU" sz="1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642919"/>
            <a:ext cx="3500461" cy="12144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err="1" smtClean="0"/>
              <a:t>Деонардо</a:t>
            </a:r>
            <a:r>
              <a:rPr lang="ru-RU" b="1" dirty="0" smtClean="0"/>
              <a:t> да Винчи</a:t>
            </a:r>
          </a:p>
          <a:p>
            <a:pPr>
              <a:buNone/>
            </a:pPr>
            <a:r>
              <a:rPr lang="ru-RU" b="1" dirty="0" smtClean="0"/>
              <a:t> «Мадонна Бенуа</a:t>
            </a:r>
            <a:r>
              <a:rPr lang="ru-RU" b="1" dirty="0" smtClean="0"/>
              <a:t>»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или</a:t>
            </a:r>
            <a:r>
              <a:rPr lang="ru-RU" dirty="0" smtClean="0"/>
              <a:t> </a:t>
            </a:r>
            <a:r>
              <a:rPr lang="ru-RU" b="1" dirty="0" smtClean="0"/>
              <a:t>«Мадонна с цветком»</a:t>
            </a:r>
            <a:r>
              <a:rPr lang="ru-RU" dirty="0" smtClean="0"/>
              <a:t> (</a:t>
            </a:r>
            <a:r>
              <a:rPr lang="ru-RU" dirty="0" smtClean="0">
                <a:hlinkClick r:id="rId2" tooltip="1478"/>
              </a:rPr>
              <a:t>1478</a:t>
            </a:r>
            <a:r>
              <a:rPr lang="ru-RU" dirty="0" smtClean="0"/>
              <a:t>—</a:t>
            </a:r>
            <a:r>
              <a:rPr lang="ru-RU" dirty="0" smtClean="0">
                <a:hlinkClick r:id="rId3" tooltip="1480"/>
              </a:rPr>
              <a:t>1480</a:t>
            </a:r>
            <a:r>
              <a:rPr lang="ru-RU" dirty="0" smtClean="0"/>
              <a:t>) </a:t>
            </a:r>
            <a:endParaRPr lang="ru-RU" dirty="0"/>
          </a:p>
        </p:txBody>
      </p:sp>
      <p:pic>
        <p:nvPicPr>
          <p:cNvPr id="2050" name="Picture 2" descr="https://upload.wikimedia.org/wikipedia/commons/thumb/3/39/Hodegetria_-_Byzantine_Empire_-_15th_century.JPG/220px-Hodegetria_-_Byzantine_Empire_-_15th_centu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32316"/>
            <a:ext cx="3929090" cy="4768487"/>
          </a:xfrm>
          <a:prstGeom prst="rect">
            <a:avLst/>
          </a:prstGeom>
          <a:noFill/>
        </p:spPr>
      </p:pic>
      <p:pic>
        <p:nvPicPr>
          <p:cNvPr id="2052" name="Picture 4" descr="Leonardo da Vinci Benois Madon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3" y="1895114"/>
            <a:ext cx="3000396" cy="4703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4193" y="332656"/>
            <a:ext cx="3682302" cy="6302767"/>
          </a:xfrm>
        </p:spPr>
        <p:txBody>
          <a:bodyPr>
            <a:normAutofit lnSpcReduction="10000"/>
          </a:bodyPr>
          <a:lstStyle/>
          <a:p>
            <a:r>
              <a:rPr lang="ru-RU" sz="2400" i="1" dirty="0"/>
              <a:t>СПАС ВСЕДЕРЖИТЕЛЬ </a:t>
            </a:r>
            <a:r>
              <a:rPr lang="ru-RU" i="1" dirty="0"/>
              <a:t>- часто просто </a:t>
            </a:r>
            <a:r>
              <a:rPr lang="ru-RU" sz="2400" i="1" dirty="0"/>
              <a:t>«Спаситель» </a:t>
            </a:r>
            <a:r>
              <a:rPr lang="ru-RU" i="1" dirty="0"/>
              <a:t>или </a:t>
            </a:r>
            <a:r>
              <a:rPr lang="ru-RU" sz="2400" i="1" dirty="0"/>
              <a:t>«Спас» </a:t>
            </a:r>
            <a:r>
              <a:rPr lang="ru-RU" i="1" dirty="0"/>
              <a:t>– это центральный образ в иконографии Христа, представляющий Его как Небесного Царя. «Аз </a:t>
            </a:r>
            <a:r>
              <a:rPr lang="ru-RU" i="1" dirty="0" err="1"/>
              <a:t>есмь</a:t>
            </a:r>
            <a:r>
              <a:rPr lang="ru-RU" i="1" dirty="0"/>
              <a:t> Альфа и Омега, начало и конец, – говорит Господь, – Который есть и был и грядет, Вседержитель». Главный Врач душ и тел, который ведает обо всем, и к кому в первую очередь должно быть направлено наше молитвенное обращение. По правилам эта икона ставится во главе иконостаса</a:t>
            </a:r>
            <a:r>
              <a:rPr lang="ru-RU" dirty="0"/>
              <a:t>..</a:t>
            </a:r>
          </a:p>
        </p:txBody>
      </p:sp>
      <p:pic>
        <p:nvPicPr>
          <p:cNvPr id="3076" name="Picture 4" descr="http://www.tsurganov.info/media/iisus-hristos-spasitel/gospod-iisus-hristos-ikona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9" y="157409"/>
            <a:ext cx="5302604" cy="64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140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04664"/>
            <a:ext cx="3960440" cy="1195535"/>
          </a:xfrm>
        </p:spPr>
        <p:txBody>
          <a:bodyPr/>
          <a:lstStyle/>
          <a:p>
            <a:r>
              <a:rPr lang="ru-RU" sz="2800" b="1" i="1" dirty="0"/>
              <a:t>Икона </a:t>
            </a:r>
            <a:r>
              <a:rPr lang="ru-RU" sz="2800" b="1" i="1" dirty="0" smtClean="0"/>
              <a:t>Владимирской Богоматери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80" y="1772815"/>
            <a:ext cx="4171007" cy="4896545"/>
          </a:xfrm>
        </p:spPr>
        <p:txBody>
          <a:bodyPr/>
          <a:lstStyle/>
          <a:p>
            <a:r>
              <a:rPr lang="ru-RU" dirty="0"/>
              <a:t>Данная икона известна прежде всего тем, что ею во времена древней Руси короновали самых знатных господ и царей. Также известно то, что при участии сего образа проводили выборы первосвятителей. Этой иконе молятся о том, чтобы стать добрее, о том, чтобы исцелиться от тяжелых заболеваний, об изгнании бесов из тела. </a:t>
            </a:r>
          </a:p>
        </p:txBody>
      </p:sp>
      <p:pic>
        <p:nvPicPr>
          <p:cNvPr id="2050" name="Picture 2" descr="иконы богородицы с названия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30" y="133350"/>
            <a:ext cx="46672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816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023" y="675724"/>
            <a:ext cx="3171532" cy="953076"/>
          </a:xfrm>
        </p:spPr>
        <p:txBody>
          <a:bodyPr/>
          <a:lstStyle/>
          <a:p>
            <a:r>
              <a:rPr lang="ru-RU" sz="2800" b="1" i="1" dirty="0"/>
              <a:t>Икона «Казанской» Божьей Матери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2636912"/>
            <a:ext cx="3312368" cy="3960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Икона Божьей Матери «Казанской» является поистине чудотворной. В древние времена к Ней обращались с просьбой о помощи не только простой народ, а также князья и цари.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Покровительница имела большое значение для народа, согласно поверьям, чудеса «Казанской» иконы Божьей Матери исцеляли многих людей от различных хворей, а некоторым даже даровалось потерянное зрение, но также Она могла помогать в борьбе с недругами и при освобождении державы от врагов.</a:t>
            </a:r>
          </a:p>
        </p:txBody>
      </p:sp>
      <p:pic>
        <p:nvPicPr>
          <p:cNvPr id="4" name="Picture 2" descr="Kazan mosc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357167"/>
            <a:ext cx="4652836" cy="56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520816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337</TotalTime>
  <Words>496</Words>
  <Application>Microsoft Office PowerPoint</Application>
  <PresentationFormat>Экран (4:3)</PresentationFormat>
  <Paragraphs>73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Summer</vt:lpstr>
      <vt:lpstr>     «История русской иконописи на уроках ОРКСЭ в начальной школе»  </vt:lpstr>
      <vt:lpstr>Слайд 2</vt:lpstr>
      <vt:lpstr>Слайд 3</vt:lpstr>
      <vt:lpstr>    ?       ?             ?</vt:lpstr>
      <vt:lpstr> « Икона – это живописное изображение Бога или святых, являющееся предметом почитания у христиан»</vt:lpstr>
      <vt:lpstr>Икона Божией Матери «Одигитрия». Первая четверь XV века Византия</vt:lpstr>
      <vt:lpstr>Слайд 7</vt:lpstr>
      <vt:lpstr>Икона Владимирской Богоматери</vt:lpstr>
      <vt:lpstr>Икона «Казанской» Божьей Матери</vt:lpstr>
      <vt:lpstr>     </vt:lpstr>
      <vt:lpstr>Икона         Портрет       Фотография</vt:lpstr>
      <vt:lpstr>Различия между иконой и картиной</vt:lpstr>
      <vt:lpstr>Иконопись – отрасль религиозной живописи, писание икон.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g42-uchizo</cp:lastModifiedBy>
  <cp:revision>38</cp:revision>
  <dcterms:created xsi:type="dcterms:W3CDTF">2012-06-12T21:30:04Z</dcterms:created>
  <dcterms:modified xsi:type="dcterms:W3CDTF">2017-11-07T05:19:53Z</dcterms:modified>
</cp:coreProperties>
</file>