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58" r:id="rId4"/>
    <p:sldId id="259" r:id="rId5"/>
    <p:sldId id="260" r:id="rId6"/>
    <p:sldId id="288" r:id="rId7"/>
    <p:sldId id="261" r:id="rId8"/>
    <p:sldId id="262" r:id="rId9"/>
    <p:sldId id="263" r:id="rId10"/>
    <p:sldId id="264" r:id="rId11"/>
    <p:sldId id="293" r:id="rId12"/>
    <p:sldId id="265" r:id="rId13"/>
    <p:sldId id="292" r:id="rId14"/>
    <p:sldId id="294" r:id="rId15"/>
    <p:sldId id="295" r:id="rId16"/>
    <p:sldId id="266" r:id="rId17"/>
    <p:sldId id="301" r:id="rId18"/>
    <p:sldId id="267" r:id="rId19"/>
    <p:sldId id="296" r:id="rId20"/>
    <p:sldId id="289" r:id="rId21"/>
    <p:sldId id="268" r:id="rId22"/>
    <p:sldId id="300" r:id="rId23"/>
    <p:sldId id="299" r:id="rId24"/>
    <p:sldId id="275" r:id="rId25"/>
    <p:sldId id="276" r:id="rId26"/>
    <p:sldId id="277" r:id="rId27"/>
    <p:sldId id="278" r:id="rId28"/>
    <p:sldId id="279" r:id="rId29"/>
    <p:sldId id="303" r:id="rId30"/>
    <p:sldId id="304" r:id="rId31"/>
    <p:sldId id="306" r:id="rId32"/>
    <p:sldId id="311" r:id="rId33"/>
    <p:sldId id="308" r:id="rId34"/>
    <p:sldId id="309" r:id="rId35"/>
    <p:sldId id="307" r:id="rId36"/>
    <p:sldId id="310" r:id="rId37"/>
    <p:sldId id="316" r:id="rId38"/>
    <p:sldId id="317" r:id="rId39"/>
    <p:sldId id="305" r:id="rId40"/>
    <p:sldId id="314" r:id="rId41"/>
    <p:sldId id="271" r:id="rId42"/>
    <p:sldId id="272" r:id="rId43"/>
    <p:sldId id="297" r:id="rId44"/>
    <p:sldId id="273" r:id="rId45"/>
    <p:sldId id="274" r:id="rId46"/>
    <p:sldId id="280" r:id="rId47"/>
    <p:sldId id="282" r:id="rId48"/>
    <p:sldId id="285" r:id="rId49"/>
    <p:sldId id="286" r:id="rId50"/>
    <p:sldId id="291" r:id="rId51"/>
    <p:sldId id="298" r:id="rId52"/>
    <p:sldId id="287" r:id="rId53"/>
    <p:sldId id="290" r:id="rId54"/>
    <p:sldId id="315" r:id="rId5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660"/>
  </p:normalViewPr>
  <p:slideViewPr>
    <p:cSldViewPr>
      <p:cViewPr>
        <p:scale>
          <a:sx n="56" d="100"/>
          <a:sy n="56" d="100"/>
        </p:scale>
        <p:origin x="-1770" y="-3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17.01.2017</a:t>
            </a:fld>
            <a:endParaRPr lang="ru-RU"/>
          </a:p>
        </p:txBody>
      </p:sp>
      <p:sp>
        <p:nvSpPr>
          <p:cNvPr id="5" name="Footer Placeholder 4"/>
          <p:cNvSpPr>
            <a:spLocks noGrp="1"/>
          </p:cNvSpPr>
          <p:nvPr>
            <p:ph type="ftr" sz="quarter" idx="11"/>
          </p:nvPr>
        </p:nvSpPr>
        <p:spPr/>
        <p:txBody>
          <a:bodyPr/>
          <a:lstStyle/>
          <a:p>
            <a:endParaRPr lang="ru-RU"/>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17.01.2017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17.01.2017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17.01.2017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t>17.01.2017</a:t>
            </a:fld>
            <a:endParaRPr lang="ru-RU"/>
          </a:p>
        </p:txBody>
      </p:sp>
      <p:sp>
        <p:nvSpPr>
          <p:cNvPr id="8" name="Slide Number Placeholder 7"/>
          <p:cNvSpPr>
            <a:spLocks noGrp="1"/>
          </p:cNvSpPr>
          <p:nvPr>
            <p:ph type="sldNum" sz="quarter" idx="11"/>
          </p:nvPr>
        </p:nvSpPr>
        <p:spPr/>
        <p:txBody>
          <a:bodyPr/>
          <a:lstStyle/>
          <a:p>
            <a:fld id="{B19B0651-EE4F-4900-A07F-96A6BFA9D0F0}"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17.01.2017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ru-RU" smtClean="0"/>
              <a:t>Образец текста</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17.01.2017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17.01.2017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17.01.2017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17.01.2017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17.01.2017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19B0651-EE4F-4900-A07F-96A6BFA9D0F0}" type="slidenum">
              <a:rPr lang="ru-RU" smtClean="0"/>
              <a:t>‹#›</a:t>
            </a:fld>
            <a:endParaRPr lang="ru-RU"/>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ru-RU" smtClean="0"/>
              <a:t>Образец заголовка</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B4C71EC6-210F-42DE-9C53-41977AD35B3D}" type="datetimeFigureOut">
              <a:rPr lang="ru-RU" smtClean="0"/>
              <a:t>17.01.2017</a:t>
            </a:fld>
            <a:endParaRPr lang="ru-RU"/>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B19B0651-EE4F-4900-A07F-96A6BFA9D0F0}" type="slidenum">
              <a:rPr lang="ru-RU" smtClean="0"/>
              <a:t>‹#›</a:t>
            </a:fld>
            <a:endParaRPr lang="ru-RU"/>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51520" y="0"/>
            <a:ext cx="8568952" cy="2959772"/>
          </a:xfrm>
        </p:spPr>
        <p:txBody>
          <a:bodyPr>
            <a:noAutofit/>
          </a:bodyPr>
          <a:lstStyle/>
          <a:p>
            <a:pPr algn="ctr"/>
            <a:r>
              <a:rPr lang="ru-RU" sz="5400" b="1" dirty="0"/>
              <a:t>Работа с одарёнными детьми на уроках музыки в школе</a:t>
            </a:r>
            <a:r>
              <a:rPr lang="ru-RU" sz="5400" b="1" dirty="0" smtClean="0"/>
              <a:t>.</a:t>
            </a:r>
            <a:endParaRPr lang="ru-RU" sz="5400" b="1"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3138366"/>
            <a:ext cx="5256584" cy="3753201"/>
          </a:xfrm>
          <a:prstGeom prst="rect">
            <a:avLst/>
          </a:prstGeom>
        </p:spPr>
      </p:pic>
    </p:spTree>
    <p:extLst>
      <p:ext uri="{BB962C8B-B14F-4D97-AF65-F5344CB8AC3E}">
        <p14:creationId xmlns:p14="http://schemas.microsoft.com/office/powerpoint/2010/main" val="20242565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001605"/>
            <a:ext cx="8280920" cy="5832648"/>
          </a:xfrm>
        </p:spPr>
        <p:txBody>
          <a:bodyPr>
            <a:noAutofit/>
          </a:bodyPr>
          <a:lstStyle/>
          <a:p>
            <a:r>
              <a:rPr lang="ru-RU" sz="5400" b="1" i="1" dirty="0" smtClean="0">
                <a:solidFill>
                  <a:srgbClr val="7030A0"/>
                </a:solidFill>
              </a:rPr>
              <a:t> </a:t>
            </a:r>
            <a:r>
              <a:rPr lang="ru-RU" sz="5400" b="1" i="1" dirty="0">
                <a:solidFill>
                  <a:srgbClr val="7030A0"/>
                </a:solidFill>
              </a:rPr>
              <a:t>призыв к современному учителю России - направить одарённого ребёнка не на получение определённого объёма знаний, </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48013"/>
            <a:ext cx="2816657" cy="1874663"/>
          </a:xfrm>
          <a:prstGeom prst="rect">
            <a:avLst/>
          </a:prstGeom>
        </p:spPr>
      </p:pic>
    </p:spTree>
    <p:extLst>
      <p:ext uri="{BB962C8B-B14F-4D97-AF65-F5344CB8AC3E}">
        <p14:creationId xmlns:p14="http://schemas.microsoft.com/office/powerpoint/2010/main" val="3284189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332656"/>
            <a:ext cx="7787208" cy="6300618"/>
          </a:xfrm>
        </p:spPr>
        <p:txBody>
          <a:bodyPr>
            <a:normAutofit/>
          </a:bodyPr>
          <a:lstStyle/>
          <a:p>
            <a:r>
              <a:rPr lang="ru-RU" sz="5400" b="1" i="1" dirty="0">
                <a:solidFill>
                  <a:srgbClr val="7030A0"/>
                </a:solidFill>
              </a:rPr>
              <a:t>а на </a:t>
            </a:r>
            <a:r>
              <a:rPr lang="ru-RU" sz="5400" b="1" i="1" dirty="0" smtClean="0">
                <a:solidFill>
                  <a:srgbClr val="7030A0"/>
                </a:solidFill>
              </a:rPr>
              <a:t>творческую</a:t>
            </a:r>
            <a:br>
              <a:rPr lang="ru-RU" sz="5400" b="1" i="1" dirty="0" smtClean="0">
                <a:solidFill>
                  <a:srgbClr val="7030A0"/>
                </a:solidFill>
              </a:rPr>
            </a:br>
            <a:r>
              <a:rPr lang="ru-RU" sz="5400" b="1" i="1" dirty="0" smtClean="0">
                <a:solidFill>
                  <a:srgbClr val="7030A0"/>
                </a:solidFill>
              </a:rPr>
              <a:t> </a:t>
            </a:r>
            <a:r>
              <a:rPr lang="ru-RU" sz="5400" b="1" i="1" dirty="0">
                <a:solidFill>
                  <a:srgbClr val="7030A0"/>
                </a:solidFill>
              </a:rPr>
              <a:t>его переработку, воспитать его  способность мыслить самостоятельно, на основе полученного материала. </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1640" y="260648"/>
            <a:ext cx="2987823" cy="2240867"/>
          </a:xfrm>
          <a:prstGeom prst="rect">
            <a:avLst/>
          </a:prstGeom>
        </p:spPr>
      </p:pic>
    </p:spTree>
    <p:extLst>
      <p:ext uri="{BB962C8B-B14F-4D97-AF65-F5344CB8AC3E}">
        <p14:creationId xmlns:p14="http://schemas.microsoft.com/office/powerpoint/2010/main" val="24409417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907467"/>
            <a:ext cx="8424936" cy="5940578"/>
          </a:xfrm>
        </p:spPr>
        <p:txBody>
          <a:bodyPr>
            <a:noAutofit/>
          </a:bodyPr>
          <a:lstStyle/>
          <a:p>
            <a:r>
              <a:rPr lang="ru-RU" sz="4800" b="1" dirty="0" smtClean="0">
                <a:solidFill>
                  <a:srgbClr val="C00000"/>
                </a:solidFill>
              </a:rPr>
              <a:t>Задачи при организации работы с одарёнными детьми: </a:t>
            </a:r>
            <a:br>
              <a:rPr lang="ru-RU" sz="4800" b="1" dirty="0" smtClean="0">
                <a:solidFill>
                  <a:srgbClr val="C00000"/>
                </a:solidFill>
              </a:rPr>
            </a:br>
            <a:r>
              <a:rPr lang="ru-RU" sz="4800" dirty="0" smtClean="0">
                <a:solidFill>
                  <a:srgbClr val="002060"/>
                </a:solidFill>
              </a:rPr>
              <a:t>1.</a:t>
            </a:r>
            <a:r>
              <a:rPr lang="ru-RU" sz="5400" dirty="0" smtClean="0"/>
              <a:t>овладение </a:t>
            </a:r>
            <a:r>
              <a:rPr lang="ru-RU" sz="5400" dirty="0"/>
              <a:t>учителей знаниями о проявлениях детской одарённости; </a:t>
            </a:r>
            <a:br>
              <a:rPr lang="ru-RU" sz="5400" dirty="0"/>
            </a:br>
            <a:endParaRPr lang="ru-RU" sz="5400" dirty="0"/>
          </a:p>
        </p:txBody>
      </p:sp>
    </p:spTree>
    <p:extLst>
      <p:ext uri="{BB962C8B-B14F-4D97-AF65-F5344CB8AC3E}">
        <p14:creationId xmlns:p14="http://schemas.microsoft.com/office/powerpoint/2010/main" val="30532303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124744"/>
            <a:ext cx="8075240" cy="5400600"/>
          </a:xfrm>
        </p:spPr>
        <p:txBody>
          <a:bodyPr>
            <a:noAutofit/>
          </a:bodyPr>
          <a:lstStyle/>
          <a:p>
            <a:r>
              <a:rPr lang="ru-RU" sz="4800" dirty="0" smtClean="0"/>
              <a:t>2. </a:t>
            </a:r>
            <a:r>
              <a:rPr lang="ru-RU" sz="4800" dirty="0"/>
              <a:t>Н</a:t>
            </a:r>
            <a:r>
              <a:rPr lang="ru-RU" sz="4800" dirty="0" smtClean="0"/>
              <a:t>аправленность </a:t>
            </a:r>
            <a:r>
              <a:rPr lang="ru-RU" sz="4800" dirty="0"/>
              <a:t>школы в плане развития не только интеллектуальной деятельности учащихся, но и </a:t>
            </a:r>
            <a:r>
              <a:rPr lang="ru-RU" sz="4800" b="1" dirty="0">
                <a:solidFill>
                  <a:srgbClr val="FF0000"/>
                </a:solidFill>
              </a:rPr>
              <a:t>развития </a:t>
            </a:r>
            <a:r>
              <a:rPr lang="ru-RU" sz="4800" b="1" dirty="0" smtClean="0">
                <a:solidFill>
                  <a:srgbClr val="FF0000"/>
                </a:solidFill>
              </a:rPr>
              <a:t>эмоциональной и творческой  </a:t>
            </a:r>
            <a:r>
              <a:rPr lang="ru-RU" sz="4800" b="1" dirty="0">
                <a:solidFill>
                  <a:srgbClr val="FF0000"/>
                </a:solidFill>
              </a:rPr>
              <a:t>сферы деятельности;</a:t>
            </a:r>
            <a:r>
              <a:rPr lang="ru-RU" sz="4800" dirty="0"/>
              <a:t> </a:t>
            </a:r>
          </a:p>
        </p:txBody>
      </p:sp>
    </p:spTree>
    <p:extLst>
      <p:ext uri="{BB962C8B-B14F-4D97-AF65-F5344CB8AC3E}">
        <p14:creationId xmlns:p14="http://schemas.microsoft.com/office/powerpoint/2010/main" val="28118949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96752"/>
            <a:ext cx="5760640" cy="5184576"/>
          </a:xfrm>
        </p:spPr>
        <p:txBody>
          <a:bodyPr>
            <a:normAutofit fontScale="90000"/>
          </a:bodyPr>
          <a:lstStyle/>
          <a:p>
            <a:r>
              <a:rPr lang="ru-RU" sz="5400" dirty="0"/>
              <a:t>3. ориентация школы не на средние знания ученика, а  на индивидуальное развитие ребёнка. </a:t>
            </a:r>
            <a:r>
              <a:rPr lang="ru-RU" sz="5400" dirty="0" smtClean="0"/>
              <a:t>                        (на западе -</a:t>
            </a:r>
            <a:r>
              <a:rPr lang="ru-RU" sz="5400" dirty="0" err="1" smtClean="0"/>
              <a:t>тьюторы</a:t>
            </a:r>
            <a:r>
              <a:rPr lang="ru-RU" sz="5400" dirty="0"/>
              <a:t>)</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0"/>
            <a:ext cx="3635896" cy="2820190"/>
          </a:xfrm>
          <a:prstGeom prst="rect">
            <a:avLst/>
          </a:prstGeom>
        </p:spPr>
      </p:pic>
    </p:spTree>
    <p:extLst>
      <p:ext uri="{BB962C8B-B14F-4D97-AF65-F5344CB8AC3E}">
        <p14:creationId xmlns:p14="http://schemas.microsoft.com/office/powerpoint/2010/main" val="6015098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1" y="-26557"/>
            <a:ext cx="9144000" cy="7233102"/>
          </a:xfrm>
          <a:prstGeom prst="rect">
            <a:avLst/>
          </a:prstGeom>
        </p:spPr>
      </p:pic>
    </p:spTree>
    <p:extLst>
      <p:ext uri="{BB962C8B-B14F-4D97-AF65-F5344CB8AC3E}">
        <p14:creationId xmlns:p14="http://schemas.microsoft.com/office/powerpoint/2010/main" val="42776039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620688"/>
            <a:ext cx="8568952" cy="6120680"/>
          </a:xfrm>
        </p:spPr>
        <p:txBody>
          <a:bodyPr>
            <a:noAutofit/>
          </a:bodyPr>
          <a:lstStyle/>
          <a:p>
            <a:r>
              <a:rPr lang="ru-RU" sz="4800" b="1" dirty="0">
                <a:solidFill>
                  <a:srgbClr val="C00000"/>
                </a:solidFill>
              </a:rPr>
              <a:t>Учителю </a:t>
            </a:r>
            <a:r>
              <a:rPr lang="ru-RU" sz="4800" b="1" dirty="0" smtClean="0">
                <a:solidFill>
                  <a:srgbClr val="C00000"/>
                </a:solidFill>
              </a:rPr>
              <a:t>музыки                                         </a:t>
            </a:r>
            <a:r>
              <a:rPr lang="ru-RU" sz="4800" b="1" dirty="0">
                <a:solidFill>
                  <a:srgbClr val="C00000"/>
                </a:solidFill>
              </a:rPr>
              <a:t>в </a:t>
            </a:r>
            <a:r>
              <a:rPr lang="ru-RU" sz="4800" b="1" dirty="0" smtClean="0">
                <a:solidFill>
                  <a:srgbClr val="C00000"/>
                </a:solidFill>
              </a:rPr>
              <a:t>школе</a:t>
            </a:r>
            <a:br>
              <a:rPr lang="ru-RU" sz="4800" b="1" dirty="0" smtClean="0">
                <a:solidFill>
                  <a:srgbClr val="C00000"/>
                </a:solidFill>
              </a:rPr>
            </a:br>
            <a:r>
              <a:rPr lang="ru-RU" sz="4800" dirty="0" smtClean="0"/>
              <a:t>необходимо </a:t>
            </a:r>
            <a:br>
              <a:rPr lang="ru-RU" sz="4800" dirty="0" smtClean="0"/>
            </a:br>
            <a:r>
              <a:rPr lang="ru-RU" sz="4800" dirty="0" smtClean="0"/>
              <a:t>помнить </a:t>
            </a:r>
            <a:r>
              <a:rPr lang="ru-RU" sz="4800" dirty="0"/>
              <a:t>об </a:t>
            </a:r>
            <a:r>
              <a:rPr lang="ru-RU" sz="4800" dirty="0" smtClean="0"/>
              <a:t>                             </a:t>
            </a:r>
            <a:r>
              <a:rPr lang="ru-RU" sz="4800" dirty="0"/>
              <a:t>основных </a:t>
            </a:r>
            <a:r>
              <a:rPr lang="ru-RU" sz="4800" dirty="0" smtClean="0"/>
              <a:t/>
            </a:r>
            <a:br>
              <a:rPr lang="ru-RU" sz="4800" dirty="0" smtClean="0"/>
            </a:br>
            <a:r>
              <a:rPr lang="ru-RU" sz="4800" b="1" dirty="0" smtClean="0"/>
              <a:t>музыкальных                                               способностях</a:t>
            </a:r>
            <a:r>
              <a:rPr lang="ru-RU" sz="4800" b="1" dirty="0"/>
              <a:t>, </a:t>
            </a:r>
            <a:r>
              <a:rPr lang="ru-RU" sz="4800" dirty="0"/>
              <a:t>которые необходимо развивать у детей. </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4853"/>
            <a:ext cx="3521512" cy="2984545"/>
          </a:xfrm>
          <a:prstGeom prst="rect">
            <a:avLst/>
          </a:prstGeom>
        </p:spPr>
      </p:pic>
    </p:spTree>
    <p:extLst>
      <p:ext uri="{BB962C8B-B14F-4D97-AF65-F5344CB8AC3E}">
        <p14:creationId xmlns:p14="http://schemas.microsoft.com/office/powerpoint/2010/main" val="33639887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692696"/>
            <a:ext cx="7715200" cy="5724554"/>
          </a:xfrm>
        </p:spPr>
        <p:txBody>
          <a:bodyPr>
            <a:noAutofit/>
          </a:bodyPr>
          <a:lstStyle/>
          <a:p>
            <a:r>
              <a:rPr lang="ru-RU" sz="4400" dirty="0"/>
              <a:t>Уроки музыки  - это те  немногие уроки, которые способны развивать у детей </a:t>
            </a:r>
            <a:r>
              <a:rPr lang="ru-RU" sz="4400" dirty="0">
                <a:solidFill>
                  <a:srgbClr val="FF0000"/>
                </a:solidFill>
              </a:rPr>
              <a:t>левое полушарие головного мозга, </a:t>
            </a:r>
            <a:r>
              <a:rPr lang="ru-RU" sz="4400" dirty="0"/>
              <a:t>отвечающее за мир </a:t>
            </a:r>
            <a:r>
              <a:rPr lang="ru-RU" sz="4400" dirty="0" smtClean="0"/>
              <a:t>чувств </a:t>
            </a:r>
            <a:r>
              <a:rPr lang="ru-RU" sz="4400" dirty="0"/>
              <a:t>и </a:t>
            </a:r>
            <a:r>
              <a:rPr lang="ru-RU" sz="4400" dirty="0" smtClean="0"/>
              <a:t>творческое начало, </a:t>
            </a:r>
            <a:r>
              <a:rPr lang="ru-RU" sz="4400" dirty="0"/>
              <a:t>как правило, недоразвитое у современного человека. </a:t>
            </a:r>
          </a:p>
        </p:txBody>
      </p:sp>
    </p:spTree>
    <p:extLst>
      <p:ext uri="{BB962C8B-B14F-4D97-AF65-F5344CB8AC3E}">
        <p14:creationId xmlns:p14="http://schemas.microsoft.com/office/powerpoint/2010/main" val="27935876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3775" y="332656"/>
            <a:ext cx="8900225" cy="6336704"/>
          </a:xfrm>
        </p:spPr>
        <p:txBody>
          <a:bodyPr>
            <a:noAutofit/>
          </a:bodyPr>
          <a:lstStyle/>
          <a:p>
            <a:r>
              <a:rPr lang="ru-RU" b="1" dirty="0" smtClean="0">
                <a:solidFill>
                  <a:srgbClr val="C00000"/>
                </a:solidFill>
              </a:rPr>
              <a:t>Музыкальная одарённость:       </a:t>
            </a:r>
            <a:r>
              <a:rPr lang="ru-RU" dirty="0" smtClean="0"/>
              <a:t>Способность                                          чувствовать                                  </a:t>
            </a:r>
            <a:r>
              <a:rPr lang="ru-RU" dirty="0"/>
              <a:t>характер, </a:t>
            </a:r>
            <a:r>
              <a:rPr lang="ru-RU" dirty="0" smtClean="0"/>
              <a:t>настроение                                                         </a:t>
            </a:r>
            <a:r>
              <a:rPr lang="ru-RU" dirty="0"/>
              <a:t>музыкального </a:t>
            </a:r>
            <a:r>
              <a:rPr lang="ru-RU" dirty="0" smtClean="0"/>
              <a:t>                                             произведения</a:t>
            </a:r>
            <a:r>
              <a:rPr lang="ru-RU" dirty="0"/>
              <a:t>; </a:t>
            </a:r>
            <a:r>
              <a:rPr lang="ru-RU" dirty="0" smtClean="0"/>
              <a:t>                                                               способность </a:t>
            </a:r>
            <a:r>
              <a:rPr lang="ru-RU" dirty="0"/>
              <a:t>к переживанию в форме музыкальных образов; </a:t>
            </a:r>
            <a:r>
              <a:rPr lang="ru-RU" dirty="0" smtClean="0"/>
              <a:t>                          способность </a:t>
            </a:r>
            <a:r>
              <a:rPr lang="ru-RU" dirty="0"/>
              <a:t>к творческому восприятию музыки; </a:t>
            </a:r>
            <a:r>
              <a:rPr lang="ru-RU" dirty="0" smtClean="0"/>
              <a:t>                        способность слушать и слышать музыку.</a:t>
            </a:r>
            <a:endParaRPr lang="ru-RU" dirty="0">
              <a:solidFill>
                <a:srgbClr val="FF0000"/>
              </a:solidFill>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620688"/>
            <a:ext cx="3391436" cy="2543577"/>
          </a:xfrm>
          <a:prstGeom prst="rect">
            <a:avLst/>
          </a:prstGeom>
        </p:spPr>
      </p:pic>
    </p:spTree>
    <p:extLst>
      <p:ext uri="{BB962C8B-B14F-4D97-AF65-F5344CB8AC3E}">
        <p14:creationId xmlns:p14="http://schemas.microsoft.com/office/powerpoint/2010/main" val="1463303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6124" y="353864"/>
            <a:ext cx="8363272" cy="1371600"/>
          </a:xfrm>
        </p:spPr>
        <p:txBody>
          <a:bodyPr>
            <a:noAutofit/>
          </a:bodyPr>
          <a:lstStyle/>
          <a:p>
            <a:r>
              <a:rPr lang="ru-RU" dirty="0"/>
              <a:t>сравнивать оценивать наиболее яркие средства музыкальной выразительности; </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726539"/>
            <a:ext cx="6876256" cy="5157192"/>
          </a:xfrm>
          <a:prstGeom prst="rect">
            <a:avLst/>
          </a:prstGeom>
        </p:spPr>
      </p:pic>
    </p:spTree>
    <p:extLst>
      <p:ext uri="{BB962C8B-B14F-4D97-AF65-F5344CB8AC3E}">
        <p14:creationId xmlns:p14="http://schemas.microsoft.com/office/powerpoint/2010/main" val="34444306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0093" y="4473918"/>
            <a:ext cx="8280920" cy="2376264"/>
          </a:xfrm>
        </p:spPr>
        <p:txBody>
          <a:bodyPr>
            <a:noAutofit/>
          </a:bodyPr>
          <a:lstStyle/>
          <a:p>
            <a:r>
              <a:rPr lang="ru-RU" sz="4000" dirty="0"/>
              <a:t>Бетховен. Учитель музыки сказал ему, что как композитор он безнадежен. </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3" y="0"/>
            <a:ext cx="8778240" cy="4937760"/>
          </a:xfrm>
          <a:prstGeom prst="rect">
            <a:avLst/>
          </a:prstGeom>
        </p:spPr>
      </p:pic>
    </p:spTree>
    <p:extLst>
      <p:ext uri="{BB962C8B-B14F-4D97-AF65-F5344CB8AC3E}">
        <p14:creationId xmlns:p14="http://schemas.microsoft.com/office/powerpoint/2010/main" val="9131758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92696"/>
            <a:ext cx="8147248" cy="5760640"/>
          </a:xfrm>
        </p:spPr>
        <p:txBody>
          <a:bodyPr>
            <a:noAutofit/>
          </a:bodyPr>
          <a:lstStyle/>
          <a:p>
            <a:r>
              <a:rPr lang="ru-RU" dirty="0" smtClean="0"/>
              <a:t>способность </a:t>
            </a:r>
            <a:r>
              <a:rPr lang="ru-RU" dirty="0"/>
              <a:t>чувствовать эмоциональную выразительность </a:t>
            </a:r>
            <a:r>
              <a:rPr lang="ru-RU" dirty="0" err="1"/>
              <a:t>звуковысотного</a:t>
            </a:r>
            <a:r>
              <a:rPr lang="ru-RU" dirty="0"/>
              <a:t> движения; </a:t>
            </a:r>
            <a:r>
              <a:rPr lang="ru-RU" dirty="0" smtClean="0"/>
              <a:t>                     способность </a:t>
            </a:r>
            <a:r>
              <a:rPr lang="ru-RU" dirty="0"/>
              <a:t>активно-двигательного переживания музыки, ощущение его воспроизведения  </a:t>
            </a:r>
            <a:r>
              <a:rPr lang="ru-RU" dirty="0" smtClean="0"/>
              <a:t>и </a:t>
            </a:r>
            <a:r>
              <a:rPr lang="ru-RU" b="1" dirty="0" smtClean="0">
                <a:solidFill>
                  <a:srgbClr val="C00000"/>
                </a:solidFill>
              </a:rPr>
              <a:t>др. музыкальные </a:t>
            </a:r>
            <a:r>
              <a:rPr lang="ru-RU" b="1" dirty="0">
                <a:solidFill>
                  <a:srgbClr val="C00000"/>
                </a:solidFill>
              </a:rPr>
              <a:t>способности, доведённые до совершенства, образуют музыкальную одарённость.</a:t>
            </a:r>
          </a:p>
        </p:txBody>
      </p:sp>
    </p:spTree>
    <p:extLst>
      <p:ext uri="{BB962C8B-B14F-4D97-AF65-F5344CB8AC3E}">
        <p14:creationId xmlns:p14="http://schemas.microsoft.com/office/powerpoint/2010/main" val="13251328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60648"/>
            <a:ext cx="7931224" cy="6228610"/>
          </a:xfrm>
        </p:spPr>
        <p:txBody>
          <a:bodyPr>
            <a:normAutofit fontScale="90000"/>
          </a:bodyPr>
          <a:lstStyle/>
          <a:p>
            <a:r>
              <a:rPr lang="ru-RU" sz="4800" b="1" dirty="0">
                <a:solidFill>
                  <a:srgbClr val="C00000"/>
                </a:solidFill>
              </a:rPr>
              <a:t>На уроках музыки в школе </a:t>
            </a:r>
            <a:r>
              <a:rPr lang="ru-RU" sz="4800" dirty="0">
                <a:solidFill>
                  <a:srgbClr val="002060"/>
                </a:solidFill>
              </a:rPr>
              <a:t>возможны </a:t>
            </a:r>
            <a:r>
              <a:rPr lang="ru-RU" sz="4800" dirty="0" smtClean="0">
                <a:solidFill>
                  <a:srgbClr val="002060"/>
                </a:solidFill>
              </a:rPr>
              <a:t>некоторые  </a:t>
            </a:r>
            <a:r>
              <a:rPr lang="ru-RU" sz="4800" dirty="0">
                <a:solidFill>
                  <a:srgbClr val="002060"/>
                </a:solidFill>
              </a:rPr>
              <a:t>методы для развития музыкальных </a:t>
            </a:r>
            <a:r>
              <a:rPr lang="ru-RU" sz="4800" dirty="0" smtClean="0">
                <a:solidFill>
                  <a:srgbClr val="002060"/>
                </a:solidFill>
              </a:rPr>
              <a:t>способностей, Например</a:t>
            </a:r>
            <a:r>
              <a:rPr lang="ru-RU" sz="4800" dirty="0"/>
              <a:t>,</a:t>
            </a:r>
            <a:r>
              <a:rPr lang="ru-RU" sz="4800" dirty="0" smtClean="0"/>
              <a:t> методы </a:t>
            </a:r>
            <a:r>
              <a:rPr lang="ru-RU" sz="4800" dirty="0"/>
              <a:t>наблюдения за музыкой;  сопереживания; </a:t>
            </a:r>
            <a:r>
              <a:rPr lang="ru-RU" sz="4800" dirty="0" smtClean="0"/>
              <a:t>интонационно-стилевого </a:t>
            </a:r>
            <a:r>
              <a:rPr lang="ru-RU" sz="4800" dirty="0"/>
              <a:t>постижения музыки.                    </a:t>
            </a:r>
          </a:p>
        </p:txBody>
      </p:sp>
    </p:spTree>
    <p:extLst>
      <p:ext uri="{BB962C8B-B14F-4D97-AF65-F5344CB8AC3E}">
        <p14:creationId xmlns:p14="http://schemas.microsoft.com/office/powerpoint/2010/main" val="41683881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0"/>
            <a:ext cx="8208912" cy="5868570"/>
          </a:xfrm>
        </p:spPr>
        <p:txBody>
          <a:bodyPr>
            <a:noAutofit/>
          </a:bodyPr>
          <a:lstStyle/>
          <a:p>
            <a:r>
              <a:rPr lang="ru-RU" sz="4800" b="1" dirty="0" smtClean="0">
                <a:solidFill>
                  <a:srgbClr val="FF0000"/>
                </a:solidFill>
              </a:rPr>
              <a:t>Метод моделирования </a:t>
            </a:r>
            <a:r>
              <a:rPr lang="ru-RU" sz="4800" b="1" dirty="0">
                <a:solidFill>
                  <a:srgbClr val="FF0000"/>
                </a:solidFill>
              </a:rPr>
              <a:t>художественного творческого процесса </a:t>
            </a:r>
            <a:r>
              <a:rPr lang="ru-RU" sz="4800" dirty="0"/>
              <a:t>- Ролевой моделирующий подход позволяет снять страх ошибки у </a:t>
            </a:r>
            <a:br>
              <a:rPr lang="ru-RU" sz="4800" dirty="0"/>
            </a:br>
            <a:r>
              <a:rPr lang="ru-RU" sz="4800" dirty="0"/>
              <a:t>обучающихся. </a:t>
            </a:r>
          </a:p>
        </p:txBody>
      </p:sp>
    </p:spTree>
    <p:extLst>
      <p:ext uri="{BB962C8B-B14F-4D97-AF65-F5344CB8AC3E}">
        <p14:creationId xmlns:p14="http://schemas.microsoft.com/office/powerpoint/2010/main" val="39948917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88640"/>
            <a:ext cx="8075240" cy="6516642"/>
          </a:xfrm>
        </p:spPr>
        <p:txBody>
          <a:bodyPr>
            <a:noAutofit/>
          </a:bodyPr>
          <a:lstStyle/>
          <a:p>
            <a:r>
              <a:rPr lang="ru-RU" sz="4400" b="1" dirty="0">
                <a:solidFill>
                  <a:srgbClr val="FF0000"/>
                </a:solidFill>
              </a:rPr>
              <a:t>Использование метода смены ролевых позиций </a:t>
            </a:r>
            <a:r>
              <a:rPr lang="ru-RU" sz="4400" b="1" dirty="0" smtClean="0">
                <a:solidFill>
                  <a:srgbClr val="FF0000"/>
                </a:solidFill>
              </a:rPr>
              <a:t>              </a:t>
            </a:r>
            <a:r>
              <a:rPr lang="ru-RU" sz="4400" dirty="0" smtClean="0"/>
              <a:t>(</a:t>
            </a:r>
            <a:r>
              <a:rPr lang="ru-RU" sz="4400" dirty="0"/>
              <a:t>я - творец; я -исполнитель; я – зритель; я - я) способствует развитию гибкости ребенка, </a:t>
            </a:r>
            <a:br>
              <a:rPr lang="ru-RU" sz="4400" dirty="0"/>
            </a:br>
            <a:r>
              <a:rPr lang="ru-RU" sz="4400" dirty="0"/>
              <a:t>мобильному самоопределению в новой ситуации. </a:t>
            </a:r>
            <a:br>
              <a:rPr lang="ru-RU" sz="4400" dirty="0"/>
            </a:br>
            <a:endParaRPr lang="ru-RU" sz="4400" dirty="0"/>
          </a:p>
        </p:txBody>
      </p:sp>
    </p:spTree>
    <p:extLst>
      <p:ext uri="{BB962C8B-B14F-4D97-AF65-F5344CB8AC3E}">
        <p14:creationId xmlns:p14="http://schemas.microsoft.com/office/powerpoint/2010/main" val="1663007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718"/>
            <a:ext cx="8219256" cy="6156602"/>
          </a:xfrm>
        </p:spPr>
        <p:txBody>
          <a:bodyPr>
            <a:normAutofit/>
          </a:bodyPr>
          <a:lstStyle/>
          <a:p>
            <a:r>
              <a:rPr lang="ru-RU" sz="4400" b="1" dirty="0">
                <a:solidFill>
                  <a:srgbClr val="C00000"/>
                </a:solidFill>
              </a:rPr>
              <a:t>Метод проектов </a:t>
            </a:r>
            <a:r>
              <a:rPr lang="ru-RU" sz="4000" dirty="0"/>
              <a:t>на уроках музыки можно применять непосредственно в урочной деятельности. Так, например,  слушая Концерт для фортепиано с оркестром №2, I часть С. Рахманинова, можно предложить ребятам, создать свой проект на  тему «Родины». </a:t>
            </a:r>
          </a:p>
        </p:txBody>
      </p:sp>
    </p:spTree>
    <p:extLst>
      <p:ext uri="{BB962C8B-B14F-4D97-AF65-F5344CB8AC3E}">
        <p14:creationId xmlns:p14="http://schemas.microsoft.com/office/powerpoint/2010/main" val="12073613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718"/>
            <a:ext cx="7931224" cy="6084594"/>
          </a:xfrm>
        </p:spPr>
        <p:txBody>
          <a:bodyPr>
            <a:normAutofit/>
          </a:bodyPr>
          <a:lstStyle/>
          <a:p>
            <a:r>
              <a:rPr lang="ru-RU" dirty="0"/>
              <a:t> Ребята, слушая музыку, превращаются в художников (рисуют музыку), поэтов (сочиняют стихотворение на тему «Родина») и анализаторов музыки (по эмоциональному словарю </a:t>
            </a:r>
            <a:r>
              <a:rPr lang="ru-RU" dirty="0" err="1"/>
              <a:t>Ражникова</a:t>
            </a:r>
            <a:r>
              <a:rPr lang="ru-RU" dirty="0"/>
              <a:t> подбирают слова, характеризующие музыку). Каждый учащийся делает то задание, которое ему больше нравится. </a:t>
            </a:r>
          </a:p>
        </p:txBody>
      </p:sp>
    </p:spTree>
    <p:extLst>
      <p:ext uri="{BB962C8B-B14F-4D97-AF65-F5344CB8AC3E}">
        <p14:creationId xmlns:p14="http://schemas.microsoft.com/office/powerpoint/2010/main" val="27896367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8147248" cy="6156602"/>
          </a:xfrm>
        </p:spPr>
        <p:txBody>
          <a:bodyPr>
            <a:normAutofit/>
          </a:bodyPr>
          <a:lstStyle/>
          <a:p>
            <a:r>
              <a:rPr lang="ru-RU" dirty="0"/>
              <a:t>После окончания прослушивания музыки, ребята собираются в группы художников, поэтов, анализаторов и перед всем классом предоставляют свой проект, после прослушивания музыки. Получается интересная дискуссия с анализом музыки С. Рахманинова, различными иллюстрациями и чтением собственных  стихотворений. </a:t>
            </a:r>
          </a:p>
        </p:txBody>
      </p:sp>
    </p:spTree>
    <p:extLst>
      <p:ext uri="{BB962C8B-B14F-4D97-AF65-F5344CB8AC3E}">
        <p14:creationId xmlns:p14="http://schemas.microsoft.com/office/powerpoint/2010/main" val="2657377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718"/>
            <a:ext cx="8075240" cy="6228610"/>
          </a:xfrm>
        </p:spPr>
        <p:txBody>
          <a:bodyPr>
            <a:normAutofit/>
          </a:bodyPr>
          <a:lstStyle/>
          <a:p>
            <a:r>
              <a:rPr lang="ru-RU" dirty="0" smtClean="0">
                <a:solidFill>
                  <a:srgbClr val="C00000"/>
                </a:solidFill>
              </a:rPr>
              <a:t>одарённые </a:t>
            </a:r>
            <a:r>
              <a:rPr lang="ru-RU" dirty="0">
                <a:solidFill>
                  <a:srgbClr val="C00000"/>
                </a:solidFill>
              </a:rPr>
              <a:t>ребята могут наиболее ярко применить здесь свой природный талант</a:t>
            </a:r>
            <a:r>
              <a:rPr lang="ru-RU" dirty="0"/>
              <a:t>. Этот метод можно использовать для прослушивания любого музыкального произведения, чьё звучание длится не менее 7-10 минут. Ребята, слушая музыку, делают различные мозговые операции: сочиняют, рисуют, думают, размышляют. </a:t>
            </a:r>
          </a:p>
        </p:txBody>
      </p:sp>
    </p:spTree>
    <p:extLst>
      <p:ext uri="{BB962C8B-B14F-4D97-AF65-F5344CB8AC3E}">
        <p14:creationId xmlns:p14="http://schemas.microsoft.com/office/powerpoint/2010/main" val="36227302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8075240" cy="6228610"/>
          </a:xfrm>
        </p:spPr>
        <p:txBody>
          <a:bodyPr>
            <a:normAutofit/>
          </a:bodyPr>
          <a:lstStyle/>
          <a:p>
            <a:r>
              <a:rPr lang="ru-RU" sz="4000" b="1" dirty="0">
                <a:solidFill>
                  <a:srgbClr val="C00000"/>
                </a:solidFill>
              </a:rPr>
              <a:t>Это очень полезно для развития многозадачности</a:t>
            </a:r>
            <a:r>
              <a:rPr lang="ru-RU" sz="4000" dirty="0"/>
              <a:t>, то есть способности делать сразу несколько дел одновременно. Как известно, этим качеством обладал  Юлий Цезарь и другие великие люди человечества. А ведь наша задача вырастить из одарённых детей великих людей….. </a:t>
            </a:r>
          </a:p>
        </p:txBody>
      </p:sp>
    </p:spTree>
    <p:extLst>
      <p:ext uri="{BB962C8B-B14F-4D97-AF65-F5344CB8AC3E}">
        <p14:creationId xmlns:p14="http://schemas.microsoft.com/office/powerpoint/2010/main" val="23292724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628117" cy="4221088"/>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0652" y="3018408"/>
            <a:ext cx="5293348" cy="3970011"/>
          </a:xfrm>
          <a:prstGeom prst="rect">
            <a:avLst/>
          </a:prstGeom>
        </p:spPr>
      </p:pic>
      <p:sp>
        <p:nvSpPr>
          <p:cNvPr id="5" name="Заголовок 4"/>
          <p:cNvSpPr>
            <a:spLocks noGrp="1"/>
          </p:cNvSpPr>
          <p:nvPr>
            <p:ph type="title"/>
          </p:nvPr>
        </p:nvSpPr>
        <p:spPr>
          <a:xfrm>
            <a:off x="5779368" y="1424744"/>
            <a:ext cx="3336197" cy="1371600"/>
          </a:xfrm>
        </p:spPr>
        <p:txBody>
          <a:bodyPr>
            <a:normAutofit fontScale="90000"/>
          </a:bodyPr>
          <a:lstStyle/>
          <a:p>
            <a:r>
              <a:rPr lang="ru-RU" dirty="0" smtClean="0"/>
              <a:t>Рисуем музыку     «Па де </a:t>
            </a:r>
            <a:r>
              <a:rPr lang="ru-RU" dirty="0" err="1" smtClean="0"/>
              <a:t>де</a:t>
            </a:r>
            <a:r>
              <a:rPr lang="ru-RU" dirty="0" smtClean="0"/>
              <a:t>»  из балета «Щелкунчик»                 П. Чайковский</a:t>
            </a:r>
            <a:endParaRPr lang="ru-RU"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3446920"/>
            <a:ext cx="2555941" cy="3411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68738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4838328"/>
            <a:ext cx="8568952" cy="2019672"/>
          </a:xfrm>
        </p:spPr>
        <p:txBody>
          <a:bodyPr>
            <a:normAutofit fontScale="90000"/>
          </a:bodyPr>
          <a:lstStyle/>
          <a:p>
            <a:r>
              <a:rPr lang="ru-RU" dirty="0"/>
              <a:t>Роден. Был неуспевающим учеником и три раза безуспешно сдавал экзамены в школу искусств, а его отец вообще считал сына идиотом. </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362" y="70498"/>
            <a:ext cx="3066201" cy="450912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02577"/>
            <a:ext cx="3707904" cy="4659843"/>
          </a:xfrm>
          <a:prstGeom prst="rect">
            <a:avLst/>
          </a:prstGeom>
        </p:spPr>
      </p:pic>
    </p:spTree>
    <p:extLst>
      <p:ext uri="{BB962C8B-B14F-4D97-AF65-F5344CB8AC3E}">
        <p14:creationId xmlns:p14="http://schemas.microsoft.com/office/powerpoint/2010/main" val="3383020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22885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0352" y="0"/>
            <a:ext cx="5143500" cy="6858000"/>
          </a:xfrm>
          <a:prstGeom prst="rect">
            <a:avLst/>
          </a:prstGeom>
        </p:spPr>
      </p:pic>
    </p:spTree>
    <p:extLst>
      <p:ext uri="{BB962C8B-B14F-4D97-AF65-F5344CB8AC3E}">
        <p14:creationId xmlns:p14="http://schemas.microsoft.com/office/powerpoint/2010/main" val="27982537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728" y="-34115"/>
            <a:ext cx="5143500" cy="6858000"/>
          </a:xfrm>
          <a:prstGeom prst="rect">
            <a:avLst/>
          </a:prstGeom>
        </p:spPr>
      </p:pic>
    </p:spTree>
    <p:extLst>
      <p:ext uri="{BB962C8B-B14F-4D97-AF65-F5344CB8AC3E}">
        <p14:creationId xmlns:p14="http://schemas.microsoft.com/office/powerpoint/2010/main" val="10481034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44208" y="404664"/>
            <a:ext cx="2581762" cy="1152128"/>
          </a:xfrm>
        </p:spPr>
        <p:txBody>
          <a:bodyPr/>
          <a:lstStyle/>
          <a:p>
            <a:endParaRPr lang="ru-RU"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72" y="1844824"/>
            <a:ext cx="6684234" cy="5013176"/>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3512" y="0"/>
            <a:ext cx="3580488" cy="4773984"/>
          </a:xfrm>
          <a:prstGeom prst="rect">
            <a:avLst/>
          </a:prstGeom>
        </p:spPr>
      </p:pic>
    </p:spTree>
    <p:extLst>
      <p:ext uri="{BB962C8B-B14F-4D97-AF65-F5344CB8AC3E}">
        <p14:creationId xmlns:p14="http://schemas.microsoft.com/office/powerpoint/2010/main" val="39734562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552" y="116632"/>
            <a:ext cx="4894008" cy="6525344"/>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1773" y="368660"/>
            <a:ext cx="4515966" cy="6021288"/>
          </a:xfrm>
          <a:prstGeom prst="rect">
            <a:avLst/>
          </a:prstGeom>
        </p:spPr>
      </p:pic>
    </p:spTree>
    <p:extLst>
      <p:ext uri="{BB962C8B-B14F-4D97-AF65-F5344CB8AC3E}">
        <p14:creationId xmlns:p14="http://schemas.microsoft.com/office/powerpoint/2010/main" val="37840912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64" y="0"/>
            <a:ext cx="5143500" cy="685800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1467" y="404664"/>
            <a:ext cx="4029912" cy="5373216"/>
          </a:xfrm>
          <a:prstGeom prst="rect">
            <a:avLst/>
          </a:prstGeom>
        </p:spPr>
      </p:pic>
    </p:spTree>
    <p:extLst>
      <p:ext uri="{BB962C8B-B14F-4D97-AF65-F5344CB8AC3E}">
        <p14:creationId xmlns:p14="http://schemas.microsoft.com/office/powerpoint/2010/main" val="9237775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76" y="21291"/>
            <a:ext cx="4932046" cy="6576061"/>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237314"/>
            <a:ext cx="4608010" cy="6144013"/>
          </a:xfrm>
          <a:prstGeom prst="rect">
            <a:avLst/>
          </a:prstGeom>
        </p:spPr>
      </p:pic>
    </p:spTree>
    <p:extLst>
      <p:ext uri="{BB962C8B-B14F-4D97-AF65-F5344CB8AC3E}">
        <p14:creationId xmlns:p14="http://schemas.microsoft.com/office/powerpoint/2010/main" val="27195411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96407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4019063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592" y="13403"/>
            <a:ext cx="5707862" cy="7610483"/>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5021"/>
            <a:ext cx="5220072" cy="6960096"/>
          </a:xfrm>
          <a:prstGeom prst="rect">
            <a:avLst/>
          </a:prstGeom>
        </p:spPr>
      </p:pic>
    </p:spTree>
    <p:extLst>
      <p:ext uri="{BB962C8B-B14F-4D97-AF65-F5344CB8AC3E}">
        <p14:creationId xmlns:p14="http://schemas.microsoft.com/office/powerpoint/2010/main" val="2093482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09120"/>
            <a:ext cx="8219256" cy="2088232"/>
          </a:xfrm>
        </p:spPr>
        <p:txBody>
          <a:bodyPr>
            <a:normAutofit/>
          </a:bodyPr>
          <a:lstStyle/>
          <a:p>
            <a:r>
              <a:rPr lang="ru-RU" dirty="0" err="1"/>
              <a:t>Карузо</a:t>
            </a:r>
            <a:r>
              <a:rPr lang="ru-RU" dirty="0"/>
              <a:t>. Его учитель считал, что у </a:t>
            </a:r>
            <a:r>
              <a:rPr lang="ru-RU" dirty="0" err="1"/>
              <a:t>Карузо</a:t>
            </a:r>
            <a:r>
              <a:rPr lang="ru-RU" dirty="0"/>
              <a:t> нет голоса и, что он никогда не сможет петь.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5" y="188640"/>
            <a:ext cx="4496005" cy="4529725"/>
          </a:xfrm>
          <a:prstGeom prst="rect">
            <a:avLst/>
          </a:prstGeom>
        </p:spPr>
      </p:pic>
    </p:spTree>
    <p:extLst>
      <p:ext uri="{BB962C8B-B14F-4D97-AF65-F5344CB8AC3E}">
        <p14:creationId xmlns:p14="http://schemas.microsoft.com/office/powerpoint/2010/main" val="81043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718"/>
            <a:ext cx="8291264" cy="5940578"/>
          </a:xfrm>
        </p:spPr>
        <p:txBody>
          <a:bodyPr>
            <a:normAutofit/>
          </a:bodyPr>
          <a:lstStyle/>
          <a:p>
            <a:r>
              <a:rPr lang="ru-RU" sz="4800" b="1" dirty="0" smtClean="0">
                <a:solidFill>
                  <a:srgbClr val="C00000"/>
                </a:solidFill>
              </a:rPr>
              <a:t>Чтение стихотворений собственного сочинения.</a:t>
            </a:r>
            <a:br>
              <a:rPr lang="ru-RU" sz="4800" b="1" dirty="0" smtClean="0">
                <a:solidFill>
                  <a:srgbClr val="C00000"/>
                </a:solidFill>
              </a:rPr>
            </a:br>
            <a:r>
              <a:rPr lang="ru-RU" sz="4800" dirty="0" smtClean="0"/>
              <a:t>5 «Б» </a:t>
            </a:r>
            <a:r>
              <a:rPr lang="ru-RU" sz="4800" dirty="0" err="1" smtClean="0"/>
              <a:t>ксения</a:t>
            </a:r>
            <a:r>
              <a:rPr lang="ru-RU" sz="4800" dirty="0" smtClean="0"/>
              <a:t> </a:t>
            </a:r>
            <a:r>
              <a:rPr lang="ru-RU" sz="4800" dirty="0" err="1" smtClean="0"/>
              <a:t>Федорцова</a:t>
            </a:r>
            <a:r>
              <a:rPr lang="ru-RU" sz="4800" dirty="0" smtClean="0"/>
              <a:t>. « Па де </a:t>
            </a:r>
            <a:r>
              <a:rPr lang="ru-RU" sz="4800" dirty="0" err="1" smtClean="0"/>
              <a:t>де</a:t>
            </a:r>
            <a:r>
              <a:rPr lang="ru-RU" sz="4800" dirty="0" smtClean="0"/>
              <a:t>» П. Чайковский.  </a:t>
            </a:r>
            <a:br>
              <a:rPr lang="ru-RU" sz="4800" dirty="0" smtClean="0"/>
            </a:br>
            <a:r>
              <a:rPr lang="ru-RU" sz="4800" dirty="0" smtClean="0"/>
              <a:t>6 «Б» Андрей Павлов.  </a:t>
            </a:r>
            <a:r>
              <a:rPr lang="ru-RU" sz="4800" dirty="0" err="1" smtClean="0"/>
              <a:t>Симфониия</a:t>
            </a:r>
            <a:r>
              <a:rPr lang="ru-RU" sz="4800" dirty="0" smtClean="0"/>
              <a:t>  №5, 1 часть. Л. Бетховена.</a:t>
            </a:r>
            <a:endParaRPr lang="ru-RU" sz="4800" dirty="0"/>
          </a:p>
        </p:txBody>
      </p:sp>
    </p:spTree>
    <p:extLst>
      <p:ext uri="{BB962C8B-B14F-4D97-AF65-F5344CB8AC3E}">
        <p14:creationId xmlns:p14="http://schemas.microsoft.com/office/powerpoint/2010/main" val="7873360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04664"/>
            <a:ext cx="8208912" cy="5657139"/>
          </a:xfrm>
        </p:spPr>
        <p:txBody>
          <a:bodyPr>
            <a:noAutofit/>
          </a:bodyPr>
          <a:lstStyle/>
          <a:p>
            <a:r>
              <a:rPr lang="ru-RU" sz="4400" b="1" dirty="0">
                <a:solidFill>
                  <a:srgbClr val="FF0000"/>
                </a:solidFill>
              </a:rPr>
              <a:t>Применяя технологию </a:t>
            </a:r>
            <a:r>
              <a:rPr lang="ru-RU" sz="4400" b="1" dirty="0" err="1">
                <a:solidFill>
                  <a:srgbClr val="7030A0"/>
                </a:solidFill>
              </a:rPr>
              <a:t>компетентностно</a:t>
            </a:r>
            <a:r>
              <a:rPr lang="ru-RU" sz="4400" b="1" dirty="0">
                <a:solidFill>
                  <a:srgbClr val="7030A0"/>
                </a:solidFill>
              </a:rPr>
              <a:t>-ориентированного обучения,</a:t>
            </a:r>
            <a:r>
              <a:rPr lang="ru-RU" sz="4400" b="1" dirty="0">
                <a:solidFill>
                  <a:srgbClr val="FF0000"/>
                </a:solidFill>
              </a:rPr>
              <a:t> </a:t>
            </a:r>
            <a:r>
              <a:rPr lang="ru-RU" sz="4400" dirty="0">
                <a:solidFill>
                  <a:srgbClr val="002060"/>
                </a:solidFill>
              </a:rPr>
              <a:t>для раскрытия  одарённых учеников, в учебной деятельности можно широко использовать </a:t>
            </a:r>
            <a:r>
              <a:rPr lang="ru-RU" sz="4400" b="1" dirty="0">
                <a:solidFill>
                  <a:srgbClr val="FF0000"/>
                </a:solidFill>
              </a:rPr>
              <a:t>метод проектов.   </a:t>
            </a:r>
            <a:endParaRPr lang="ru-RU" sz="4400" dirty="0"/>
          </a:p>
        </p:txBody>
      </p:sp>
    </p:spTree>
    <p:extLst>
      <p:ext uri="{BB962C8B-B14F-4D97-AF65-F5344CB8AC3E}">
        <p14:creationId xmlns:p14="http://schemas.microsoft.com/office/powerpoint/2010/main" val="11479660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363272" cy="5652546"/>
          </a:xfrm>
        </p:spPr>
        <p:txBody>
          <a:bodyPr>
            <a:normAutofit/>
          </a:bodyPr>
          <a:lstStyle/>
          <a:p>
            <a:r>
              <a:rPr lang="ru-RU" sz="4000" dirty="0"/>
              <a:t>Так, например, мы использовали  фрагменты уроков  музыки (10-15 минут)  для получения исследования ребятами в проектах: </a:t>
            </a:r>
            <a:r>
              <a:rPr lang="ru-RU" sz="4000" b="1" dirty="0">
                <a:solidFill>
                  <a:srgbClr val="C00000"/>
                </a:solidFill>
              </a:rPr>
              <a:t>«Герой в современной молодёжной песне», «Значение гимнов в патриотическом воспитании учащихся».  </a:t>
            </a:r>
            <a:r>
              <a:rPr lang="ru-RU" sz="4000" dirty="0"/>
              <a:t>Одарённые ребята, участвующие </a:t>
            </a:r>
            <a:r>
              <a:rPr lang="ru-RU" sz="4000" dirty="0" smtClean="0"/>
              <a:t>в</a:t>
            </a:r>
            <a:endParaRPr lang="ru-RU" sz="4000" dirty="0"/>
          </a:p>
        </p:txBody>
      </p:sp>
    </p:spTree>
    <p:extLst>
      <p:ext uri="{BB962C8B-B14F-4D97-AF65-F5344CB8AC3E}">
        <p14:creationId xmlns:p14="http://schemas.microsoft.com/office/powerpoint/2010/main" val="12675115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147248" cy="6156602"/>
          </a:xfrm>
        </p:spPr>
        <p:txBody>
          <a:bodyPr>
            <a:noAutofit/>
          </a:bodyPr>
          <a:lstStyle/>
          <a:p>
            <a:r>
              <a:rPr lang="ru-RU" sz="4000" dirty="0" smtClean="0"/>
              <a:t>При написании </a:t>
            </a:r>
            <a:r>
              <a:rPr lang="ru-RU" sz="4000" dirty="0"/>
              <a:t>исследовательской работы, готовили вопросы для своих одноклассников, а потом задавали их на уроках музыки, прослушивали  фрагменты музыкальных произведений, а потом  проводили обработку анкет и делали выводы в своём исследовании. </a:t>
            </a:r>
          </a:p>
        </p:txBody>
      </p:sp>
    </p:spTree>
    <p:extLst>
      <p:ext uri="{BB962C8B-B14F-4D97-AF65-F5344CB8AC3E}">
        <p14:creationId xmlns:p14="http://schemas.microsoft.com/office/powerpoint/2010/main" val="11434519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718"/>
            <a:ext cx="8219256" cy="6300618"/>
          </a:xfrm>
        </p:spPr>
        <p:txBody>
          <a:bodyPr>
            <a:normAutofit/>
          </a:bodyPr>
          <a:lstStyle/>
          <a:p>
            <a:r>
              <a:rPr lang="ru-RU" sz="4400" dirty="0"/>
              <a:t>А после написания работы, одарённые ученики выступали на научно-практической конференции в школе, где заняли почётные места победителей, что привело к участию в городском соревновании «Юниор». </a:t>
            </a:r>
          </a:p>
        </p:txBody>
      </p:sp>
    </p:spTree>
    <p:extLst>
      <p:ext uri="{BB962C8B-B14F-4D97-AF65-F5344CB8AC3E}">
        <p14:creationId xmlns:p14="http://schemas.microsoft.com/office/powerpoint/2010/main" val="12855486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718"/>
            <a:ext cx="7859216" cy="6012586"/>
          </a:xfrm>
        </p:spPr>
        <p:txBody>
          <a:bodyPr>
            <a:normAutofit/>
          </a:bodyPr>
          <a:lstStyle/>
          <a:p>
            <a:r>
              <a:rPr lang="ru-RU" b="1" dirty="0">
                <a:solidFill>
                  <a:srgbClr val="7030A0"/>
                </a:solidFill>
              </a:rPr>
              <a:t>Исследовательская работа  способствует развитию у учащихся уверенности в себе, целеустремлённости, активности, трудолюбию, коммуникабельности, креативности, здравомыслию и </a:t>
            </a:r>
            <a:r>
              <a:rPr lang="ru-RU" dirty="0"/>
              <a:t>других качеств личности ребёнка, способствующих достижению успеха в жизни.</a:t>
            </a:r>
          </a:p>
        </p:txBody>
      </p:sp>
    </p:spTree>
    <p:extLst>
      <p:ext uri="{BB962C8B-B14F-4D97-AF65-F5344CB8AC3E}">
        <p14:creationId xmlns:p14="http://schemas.microsoft.com/office/powerpoint/2010/main" val="1081331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7931224" cy="6228610"/>
          </a:xfrm>
        </p:spPr>
        <p:txBody>
          <a:bodyPr>
            <a:normAutofit/>
          </a:bodyPr>
          <a:lstStyle/>
          <a:p>
            <a:r>
              <a:rPr lang="ru-RU" sz="4000" dirty="0"/>
              <a:t>Немаловажную роль в этом играет реакция взрослых, </a:t>
            </a:r>
            <a:r>
              <a:rPr lang="ru-RU" sz="4000" dirty="0">
                <a:solidFill>
                  <a:srgbClr val="FF0000"/>
                </a:solidFill>
              </a:rPr>
              <a:t>умение учителя создать максимально благоприятные условия для всестороннего развития ребёнка, </a:t>
            </a:r>
            <a:r>
              <a:rPr lang="ru-RU" sz="4000" dirty="0"/>
              <a:t>стимулировать творческую деятельность одарённых детей, что, как показывает опыт, возможно </a:t>
            </a:r>
            <a:r>
              <a:rPr lang="ru-RU" sz="4000" dirty="0" smtClean="0"/>
              <a:t>сделать на </a:t>
            </a:r>
            <a:r>
              <a:rPr lang="ru-RU" sz="4000" dirty="0"/>
              <a:t>уроках. </a:t>
            </a:r>
          </a:p>
        </p:txBody>
      </p:sp>
    </p:spTree>
    <p:extLst>
      <p:ext uri="{BB962C8B-B14F-4D97-AF65-F5344CB8AC3E}">
        <p14:creationId xmlns:p14="http://schemas.microsoft.com/office/powerpoint/2010/main" val="4223032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579296" cy="6084594"/>
          </a:xfrm>
        </p:spPr>
        <p:txBody>
          <a:bodyPr>
            <a:normAutofit fontScale="90000"/>
          </a:bodyPr>
          <a:lstStyle/>
          <a:p>
            <a:r>
              <a:rPr lang="ru-RU" sz="4000" b="1" dirty="0">
                <a:solidFill>
                  <a:schemeClr val="bg2">
                    <a:lumMod val="25000"/>
                  </a:schemeClr>
                </a:solidFill>
              </a:rPr>
              <a:t>Наилучшим методом для развития музыкальных способностей является </a:t>
            </a:r>
            <a:r>
              <a:rPr lang="ru-RU" sz="4000" b="1" dirty="0">
                <a:solidFill>
                  <a:srgbClr val="C00000"/>
                </a:solidFill>
              </a:rPr>
              <a:t>хоровое пение. </a:t>
            </a:r>
            <a:r>
              <a:rPr lang="ru-RU" sz="4000" b="1" dirty="0" smtClean="0">
                <a:solidFill>
                  <a:srgbClr val="C00000"/>
                </a:solidFill>
              </a:rPr>
              <a:t>                                 </a:t>
            </a:r>
            <a:r>
              <a:rPr lang="ru-RU" dirty="0" smtClean="0"/>
              <a:t>Оно </a:t>
            </a:r>
            <a:r>
              <a:rPr lang="ru-RU" dirty="0"/>
              <a:t>является одним из лучших средств воспитания эстетического вкуса, фантазии, творческих способностей, содействует развитию музыкальных способностей (голоса, чувства ритма, музыкальной памяти), развитию певческих навыков, содействует интересу к музыке, повышает эмоциональную и вокально-хоровую культуру. </a:t>
            </a:r>
          </a:p>
        </p:txBody>
      </p:sp>
    </p:spTree>
    <p:extLst>
      <p:ext uri="{BB962C8B-B14F-4D97-AF65-F5344CB8AC3E}">
        <p14:creationId xmlns:p14="http://schemas.microsoft.com/office/powerpoint/2010/main" val="40474805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7859216" cy="6012586"/>
          </a:xfrm>
        </p:spPr>
        <p:txBody>
          <a:bodyPr>
            <a:noAutofit/>
          </a:bodyPr>
          <a:lstStyle/>
          <a:p>
            <a:r>
              <a:rPr lang="ru-RU" b="1" dirty="0">
                <a:solidFill>
                  <a:srgbClr val="7030A0"/>
                </a:solidFill>
              </a:rPr>
              <a:t>Дети, у которых выявляются ярко выраженные способности к вокальному исполнению, становятся </a:t>
            </a:r>
            <a:r>
              <a:rPr lang="ru-RU" b="1" dirty="0" smtClean="0">
                <a:solidFill>
                  <a:srgbClr val="7030A0"/>
                </a:solidFill>
              </a:rPr>
              <a:t>солистами</a:t>
            </a:r>
            <a:r>
              <a:rPr lang="ru-RU" dirty="0" smtClean="0">
                <a:solidFill>
                  <a:srgbClr val="7030A0"/>
                </a:solidFill>
              </a:rPr>
              <a:t>, </a:t>
            </a:r>
            <a:r>
              <a:rPr lang="ru-RU" dirty="0">
                <a:solidFill>
                  <a:schemeClr val="bg2">
                    <a:lumMod val="25000"/>
                  </a:schemeClr>
                </a:solidFill>
              </a:rPr>
              <a:t>С ними в дальнейшем также ведется индивидуальная работа. </a:t>
            </a:r>
            <a:br>
              <a:rPr lang="ru-RU" dirty="0">
                <a:solidFill>
                  <a:schemeClr val="bg2">
                    <a:lumMod val="25000"/>
                  </a:schemeClr>
                </a:solidFill>
              </a:rPr>
            </a:br>
            <a:r>
              <a:rPr lang="ru-RU" dirty="0">
                <a:solidFill>
                  <a:schemeClr val="bg2">
                    <a:lumMod val="25000"/>
                  </a:schemeClr>
                </a:solidFill>
              </a:rPr>
              <a:t>К сожалению, современные учебные программы по музыке, совсем мало оставляют времени в учебной деятельности для хорового пения на уроках музыки. </a:t>
            </a:r>
          </a:p>
        </p:txBody>
      </p:sp>
    </p:spTree>
    <p:extLst>
      <p:ext uri="{BB962C8B-B14F-4D97-AF65-F5344CB8AC3E}">
        <p14:creationId xmlns:p14="http://schemas.microsoft.com/office/powerpoint/2010/main" val="27156966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332656"/>
            <a:ext cx="8064896" cy="5886826"/>
          </a:xfrm>
        </p:spPr>
        <p:txBody>
          <a:bodyPr>
            <a:normAutofit/>
          </a:bodyPr>
          <a:lstStyle/>
          <a:p>
            <a:r>
              <a:rPr lang="ru-RU" sz="4400" dirty="0">
                <a:solidFill>
                  <a:srgbClr val="FF0000"/>
                </a:solidFill>
              </a:rPr>
              <a:t>Практически всё время на уроке отдано изучению музыкальной литературы, </a:t>
            </a:r>
            <a:r>
              <a:rPr lang="ru-RU" sz="4400" dirty="0"/>
              <a:t>прослушиванию шедевров музыкального искусства. Поэтому, я думаю, современным авторам программ по музыке, </a:t>
            </a:r>
          </a:p>
        </p:txBody>
      </p:sp>
    </p:spTree>
    <p:extLst>
      <p:ext uri="{BB962C8B-B14F-4D97-AF65-F5344CB8AC3E}">
        <p14:creationId xmlns:p14="http://schemas.microsoft.com/office/powerpoint/2010/main" val="18384451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229200"/>
            <a:ext cx="8424936" cy="1371600"/>
          </a:xfrm>
        </p:spPr>
        <p:txBody>
          <a:bodyPr>
            <a:normAutofit/>
          </a:bodyPr>
          <a:lstStyle/>
          <a:p>
            <a:r>
              <a:rPr lang="ru-RU" dirty="0"/>
              <a:t>Битлз. Студия звукозаписи отказала группе по причине «плохого звука».</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292" y="0"/>
            <a:ext cx="7060869" cy="5289501"/>
          </a:xfrm>
          <a:prstGeom prst="rect">
            <a:avLst/>
          </a:prstGeom>
        </p:spPr>
      </p:pic>
    </p:spTree>
    <p:extLst>
      <p:ext uri="{BB962C8B-B14F-4D97-AF65-F5344CB8AC3E}">
        <p14:creationId xmlns:p14="http://schemas.microsoft.com/office/powerpoint/2010/main" val="38086295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2245"/>
            <a:ext cx="7931224" cy="6156602"/>
          </a:xfrm>
        </p:spPr>
        <p:txBody>
          <a:bodyPr>
            <a:normAutofit/>
          </a:bodyPr>
          <a:lstStyle/>
          <a:p>
            <a:r>
              <a:rPr lang="ru-RU" dirty="0"/>
              <a:t>профессорам столичных академий наук, следует заняться </a:t>
            </a:r>
            <a:r>
              <a:rPr lang="ru-RU" b="1" dirty="0">
                <a:solidFill>
                  <a:srgbClr val="7030A0"/>
                </a:solidFill>
              </a:rPr>
              <a:t>переработкой  программ в пользу хорового пения на уроках музыки, либо увеличению часов уроков музыки в образовательном процессе.</a:t>
            </a:r>
            <a:r>
              <a:rPr lang="ru-RU" dirty="0">
                <a:solidFill>
                  <a:srgbClr val="FF0000"/>
                </a:solidFill>
              </a:rPr>
              <a:t> </a:t>
            </a:r>
            <a:r>
              <a:rPr lang="ru-RU" dirty="0" smtClean="0">
                <a:solidFill>
                  <a:srgbClr val="FF0000"/>
                </a:solidFill>
              </a:rPr>
              <a:t>                 </a:t>
            </a:r>
            <a:r>
              <a:rPr lang="ru-RU" dirty="0" smtClean="0"/>
              <a:t>Один </a:t>
            </a:r>
            <a:r>
              <a:rPr lang="ru-RU" dirty="0"/>
              <a:t>час музыки  в неделю мало способствует развитию музыкальных способностей детей. </a:t>
            </a:r>
          </a:p>
        </p:txBody>
      </p:sp>
    </p:spTree>
    <p:extLst>
      <p:ext uri="{BB962C8B-B14F-4D97-AF65-F5344CB8AC3E}">
        <p14:creationId xmlns:p14="http://schemas.microsoft.com/office/powerpoint/2010/main" val="21824812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484027"/>
            <a:ext cx="8496944" cy="5364514"/>
          </a:xfrm>
        </p:spPr>
        <p:txBody>
          <a:bodyPr>
            <a:normAutofit fontScale="90000"/>
          </a:bodyPr>
          <a:lstStyle/>
          <a:p>
            <a:r>
              <a:rPr lang="ru-RU" sz="4900" b="1" dirty="0" smtClean="0">
                <a:solidFill>
                  <a:srgbClr val="FF0000"/>
                </a:solidFill>
              </a:rPr>
              <a:t>Песня «Мир без войны» композитор  Е. Комар</a:t>
            </a:r>
            <a:br>
              <a:rPr lang="ru-RU" sz="4900" b="1" dirty="0" smtClean="0">
                <a:solidFill>
                  <a:srgbClr val="FF0000"/>
                </a:solidFill>
              </a:rPr>
            </a:br>
            <a:r>
              <a:rPr lang="ru-RU" sz="4900" dirty="0" smtClean="0"/>
              <a:t>содержит куплеты на трёх языках: русский, украинский. Мы Один народ  - славяне!</a:t>
            </a:r>
            <a:br>
              <a:rPr lang="ru-RU" sz="4900" dirty="0" smtClean="0"/>
            </a:br>
            <a:r>
              <a:rPr lang="ru-RU" sz="4900" dirty="0" smtClean="0"/>
              <a:t>Международный язык – английский!</a:t>
            </a:r>
            <a:br>
              <a:rPr lang="ru-RU" sz="4900" dirty="0" smtClean="0"/>
            </a:br>
            <a:r>
              <a:rPr lang="ru-RU" sz="4900" b="1" dirty="0" smtClean="0">
                <a:solidFill>
                  <a:srgbClr val="002060"/>
                </a:solidFill>
              </a:rPr>
              <a:t>Исполняет Ксения </a:t>
            </a:r>
            <a:r>
              <a:rPr lang="ru-RU" sz="4900" b="1" dirty="0" err="1" smtClean="0">
                <a:solidFill>
                  <a:srgbClr val="002060"/>
                </a:solidFill>
              </a:rPr>
              <a:t>Сухочева</a:t>
            </a:r>
            <a:r>
              <a:rPr lang="ru-RU" sz="4900" b="1" dirty="0" smtClean="0">
                <a:solidFill>
                  <a:srgbClr val="002060"/>
                </a:solidFill>
              </a:rPr>
              <a:t>, ученица 7 «А» класса ,                  МБОУ «СОШ №15»</a:t>
            </a:r>
            <a:endParaRPr lang="ru-RU" b="1" dirty="0">
              <a:solidFill>
                <a:srgbClr val="002060"/>
              </a:solidFill>
            </a:endParaRPr>
          </a:p>
        </p:txBody>
      </p:sp>
    </p:spTree>
    <p:extLst>
      <p:ext uri="{BB962C8B-B14F-4D97-AF65-F5344CB8AC3E}">
        <p14:creationId xmlns:p14="http://schemas.microsoft.com/office/powerpoint/2010/main" val="22388487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43408"/>
            <a:ext cx="8003232" cy="6228610"/>
          </a:xfrm>
        </p:spPr>
        <p:txBody>
          <a:bodyPr>
            <a:normAutofit fontScale="90000"/>
          </a:bodyPr>
          <a:lstStyle/>
          <a:p>
            <a:r>
              <a:rPr lang="ru-RU" sz="5400" b="1" dirty="0" smtClean="0">
                <a:solidFill>
                  <a:srgbClr val="7030A0"/>
                </a:solidFill>
              </a:rPr>
              <a:t>работа </a:t>
            </a:r>
            <a:r>
              <a:rPr lang="ru-RU" sz="5400" b="1" dirty="0">
                <a:solidFill>
                  <a:srgbClr val="7030A0"/>
                </a:solidFill>
              </a:rPr>
              <a:t>учителя с одаренными детьми — это интересный и глубинный процесс. </a:t>
            </a:r>
            <a:r>
              <a:rPr lang="ru-RU" sz="5400" b="1" dirty="0" smtClean="0">
                <a:solidFill>
                  <a:srgbClr val="7030A0"/>
                </a:solidFill>
              </a:rPr>
              <a:t>               </a:t>
            </a:r>
            <a:r>
              <a:rPr lang="ru-RU" sz="5400" dirty="0" smtClean="0">
                <a:solidFill>
                  <a:srgbClr val="002060"/>
                </a:solidFill>
              </a:rPr>
              <a:t>Он </a:t>
            </a:r>
            <a:r>
              <a:rPr lang="ru-RU" sz="5400" dirty="0">
                <a:solidFill>
                  <a:srgbClr val="002060"/>
                </a:solidFill>
              </a:rPr>
              <a:t>требует  постоянного профессионального и личностного роста, </a:t>
            </a:r>
          </a:p>
        </p:txBody>
      </p:sp>
    </p:spTree>
    <p:extLst>
      <p:ext uri="{BB962C8B-B14F-4D97-AF65-F5344CB8AC3E}">
        <p14:creationId xmlns:p14="http://schemas.microsoft.com/office/powerpoint/2010/main" val="23778065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718"/>
            <a:ext cx="7715200" cy="5724554"/>
          </a:xfrm>
        </p:spPr>
        <p:txBody>
          <a:bodyPr>
            <a:normAutofit/>
          </a:bodyPr>
          <a:lstStyle/>
          <a:p>
            <a:r>
              <a:rPr lang="ru-RU" sz="4800" dirty="0">
                <a:solidFill>
                  <a:srgbClr val="7030A0"/>
                </a:solidFill>
              </a:rPr>
              <a:t>регулярно обновляемых знаний в области психологии одаренных и их обучения, времени и сил для планомерной работы с одарёнными </a:t>
            </a:r>
            <a:r>
              <a:rPr lang="ru-RU" sz="4800" dirty="0" smtClean="0">
                <a:solidFill>
                  <a:srgbClr val="7030A0"/>
                </a:solidFill>
              </a:rPr>
              <a:t>учениками!</a:t>
            </a:r>
            <a:endParaRPr lang="ru-RU" sz="4800" dirty="0">
              <a:solidFill>
                <a:srgbClr val="7030A0"/>
              </a:solidFill>
            </a:endParaRPr>
          </a:p>
        </p:txBody>
      </p:sp>
    </p:spTree>
    <p:extLst>
      <p:ext uri="{BB962C8B-B14F-4D97-AF65-F5344CB8AC3E}">
        <p14:creationId xmlns:p14="http://schemas.microsoft.com/office/powerpoint/2010/main" val="21044070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37968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2656" y="0"/>
            <a:ext cx="10756232" cy="6858000"/>
          </a:xfrm>
          <a:prstGeom prst="rect">
            <a:avLst/>
          </a:prstGeom>
        </p:spPr>
      </p:pic>
    </p:spTree>
    <p:extLst>
      <p:ext uri="{BB962C8B-B14F-4D97-AF65-F5344CB8AC3E}">
        <p14:creationId xmlns:p14="http://schemas.microsoft.com/office/powerpoint/2010/main" val="7285833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3168696"/>
            <a:ext cx="7992888" cy="3384376"/>
          </a:xfrm>
        </p:spPr>
        <p:txBody>
          <a:bodyPr>
            <a:normAutofit/>
          </a:bodyPr>
          <a:lstStyle/>
          <a:p>
            <a:r>
              <a:rPr lang="ru-RU" dirty="0"/>
              <a:t> Одной из важнейших проблем современного образования является выявление, сохранение, а также развитие одарённости детей. За этими учениками - будущее России. </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6632"/>
            <a:ext cx="6096000" cy="3019425"/>
          </a:xfrm>
          <a:prstGeom prst="rect">
            <a:avLst/>
          </a:prstGeom>
        </p:spPr>
      </p:pic>
    </p:spTree>
    <p:extLst>
      <p:ext uri="{BB962C8B-B14F-4D97-AF65-F5344CB8AC3E}">
        <p14:creationId xmlns:p14="http://schemas.microsoft.com/office/powerpoint/2010/main" val="20901605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8969" y="2636912"/>
            <a:ext cx="8676456" cy="4032448"/>
          </a:xfrm>
        </p:spPr>
        <p:txBody>
          <a:bodyPr>
            <a:noAutofit/>
          </a:bodyPr>
          <a:lstStyle/>
          <a:p>
            <a:r>
              <a:rPr lang="ru-RU" sz="4000" dirty="0"/>
              <a:t>Развитие и процветание  нашей страны  будет зависеть от этих ребят, которые, став взрослыми людьми, создадут удивительные творения на благо всего мира. </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28632"/>
            <a:ext cx="5010436" cy="3356993"/>
          </a:xfrm>
          <a:prstGeom prst="rect">
            <a:avLst/>
          </a:prstGeom>
        </p:spPr>
      </p:pic>
    </p:spTree>
    <p:extLst>
      <p:ext uri="{BB962C8B-B14F-4D97-AF65-F5344CB8AC3E}">
        <p14:creationId xmlns:p14="http://schemas.microsoft.com/office/powerpoint/2010/main" val="1770720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0"/>
            <a:ext cx="8075240" cy="6165304"/>
          </a:xfrm>
        </p:spPr>
        <p:txBody>
          <a:bodyPr>
            <a:noAutofit/>
          </a:bodyPr>
          <a:lstStyle/>
          <a:p>
            <a:r>
              <a:rPr lang="ru-RU" sz="4800" b="1" dirty="0" err="1"/>
              <a:t>Деятельностный</a:t>
            </a:r>
            <a:r>
              <a:rPr lang="ru-RU" sz="4800" b="1" dirty="0"/>
              <a:t> подход</a:t>
            </a:r>
            <a:r>
              <a:rPr lang="ru-RU" dirty="0"/>
              <a:t>, на который делают акцент  Федеральные стандарты второго поколения,  способствует ученикам  быть  авторами, творцами, уметь ставить и достигать цель, делать выбор и отвечать за него, максимально использовать свои способности не только на уроках в школе, но и  в обычной жизни. </a:t>
            </a:r>
          </a:p>
        </p:txBody>
      </p:sp>
    </p:spTree>
    <p:extLst>
      <p:ext uri="{BB962C8B-B14F-4D97-AF65-F5344CB8AC3E}">
        <p14:creationId xmlns:p14="http://schemas.microsoft.com/office/powerpoint/2010/main" val="68254466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лавная">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ая">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191</TotalTime>
  <Words>1049</Words>
  <Application>Microsoft Office PowerPoint</Application>
  <PresentationFormat>Экран (4:3)</PresentationFormat>
  <Paragraphs>41</Paragraphs>
  <Slides>54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54</vt:i4>
      </vt:variant>
    </vt:vector>
  </HeadingPairs>
  <TitlesOfParts>
    <vt:vector size="55" baseType="lpstr">
      <vt:lpstr>Главная</vt:lpstr>
      <vt:lpstr>Работа с одарёнными детьми на уроках музыки в школе.</vt:lpstr>
      <vt:lpstr>Бетховен. Учитель музыки сказал ему, что как композитор он безнадежен. </vt:lpstr>
      <vt:lpstr>Роден. Был неуспевающим учеником и три раза безуспешно сдавал экзамены в школу искусств, а его отец вообще считал сына идиотом. </vt:lpstr>
      <vt:lpstr>Карузо. Его учитель считал, что у Карузо нет голоса и, что он никогда не сможет петь. </vt:lpstr>
      <vt:lpstr>Битлз. Студия звукозаписи отказала группе по причине «плохого звука».</vt:lpstr>
      <vt:lpstr>Презентация PowerPoint</vt:lpstr>
      <vt:lpstr> Одной из важнейших проблем современного образования является выявление, сохранение, а также развитие одарённости детей. За этими учениками - будущее России. </vt:lpstr>
      <vt:lpstr>Развитие и процветание  нашей страны  будет зависеть от этих ребят, которые, став взрослыми людьми, создадут удивительные творения на благо всего мира. </vt:lpstr>
      <vt:lpstr>Деятельностный подход, на который делают акцент  Федеральные стандарты второго поколения,  способствует ученикам  быть  авторами, творцами, уметь ставить и достигать цель, делать выбор и отвечать за него, максимально использовать свои способности не только на уроках в школе, но и  в обычной жизни. </vt:lpstr>
      <vt:lpstr> призыв к современному учителю России - направить одарённого ребёнка не на получение определённого объёма знаний, </vt:lpstr>
      <vt:lpstr>а на творческую  его переработку, воспитать его  способность мыслить самостоятельно, на основе полученного материала. </vt:lpstr>
      <vt:lpstr>Задачи при организации работы с одарёнными детьми:  1.овладение учителей знаниями о проявлениях детской одарённости;  </vt:lpstr>
      <vt:lpstr>2. Направленность школы в плане развития не только интеллектуальной деятельности учащихся, но и развития эмоциональной и творческой  сферы деятельности; </vt:lpstr>
      <vt:lpstr>3. ориентация школы не на средние знания ученика, а  на индивидуальное развитие ребёнка.                         (на западе -тьюторы)</vt:lpstr>
      <vt:lpstr>Презентация PowerPoint</vt:lpstr>
      <vt:lpstr>Учителю музыки                                         в школе необходимо  помнить об                              основных  музыкальных                                               способностях, которые необходимо развивать у детей. </vt:lpstr>
      <vt:lpstr>Уроки музыки  - это те  немногие уроки, которые способны развивать у детей левое полушарие головного мозга, отвечающее за мир чувств и творческое начало, как правило, недоразвитое у современного человека. </vt:lpstr>
      <vt:lpstr>Музыкальная одарённость:       Способность                                          чувствовать                                  характер, настроение                                                         музыкального                                              произведения;                                                                способность к переживанию в форме музыкальных образов;                           способность к творческому восприятию музыки;                         способность слушать и слышать музыку.</vt:lpstr>
      <vt:lpstr>сравнивать оценивать наиболее яркие средства музыкальной выразительности; </vt:lpstr>
      <vt:lpstr>способность чувствовать эмоциональную выразительность звуковысотного движения;                      способность активно-двигательного переживания музыки, ощущение его воспроизведения  и др. музыкальные способности, доведённые до совершенства, образуют музыкальную одарённость.</vt:lpstr>
      <vt:lpstr>На уроках музыки в школе возможны некоторые  методы для развития музыкальных способностей, Например, методы наблюдения за музыкой;  сопереживания; интонационно-стилевого постижения музыки.                    </vt:lpstr>
      <vt:lpstr>Метод моделирования художественного творческого процесса - Ролевой моделирующий подход позволяет снять страх ошибки у  обучающихся. </vt:lpstr>
      <vt:lpstr>Использование метода смены ролевых позиций               (я - творец; я -исполнитель; я – зритель; я - я) способствует развитию гибкости ребенка,  мобильному самоопределению в новой ситуации.  </vt:lpstr>
      <vt:lpstr>Метод проектов на уроках музыки можно применять непосредственно в урочной деятельности. Так, например,  слушая Концерт для фортепиано с оркестром №2, I часть С. Рахманинова, можно предложить ребятам, создать свой проект на  тему «Родины». </vt:lpstr>
      <vt:lpstr> Ребята, слушая музыку, превращаются в художников (рисуют музыку), поэтов (сочиняют стихотворение на тему «Родина») и анализаторов музыки (по эмоциональному словарю Ражникова подбирают слова, характеризующие музыку). Каждый учащийся делает то задание, которое ему больше нравится. </vt:lpstr>
      <vt:lpstr>После окончания прослушивания музыки, ребята собираются в группы художников, поэтов, анализаторов и перед всем классом предоставляют свой проект, после прослушивания музыки. Получается интересная дискуссия с анализом музыки С. Рахманинова, различными иллюстрациями и чтением собственных  стихотворений. </vt:lpstr>
      <vt:lpstr>одарённые ребята могут наиболее ярко применить здесь свой природный талант. Этот метод можно использовать для прослушивания любого музыкального произведения, чьё звучание длится не менее 7-10 минут. Ребята, слушая музыку, делают различные мозговые операции: сочиняют, рисуют, думают, размышляют. </vt:lpstr>
      <vt:lpstr>Это очень полезно для развития многозадачности, то есть способности делать сразу несколько дел одновременно. Как известно, этим качеством обладал  Юлий Цезарь и другие великие люди человечества. А ведь наша задача вырастить из одарённых детей великих людей….. </vt:lpstr>
      <vt:lpstr>Рисуем музыку     «Па де де»  из балета «Щелкунчик»                 П. Чайковский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Чтение стихотворений собственного сочинения. 5 «Б» ксения Федорцова. « Па де де» П. Чайковский.   6 «Б» Андрей Павлов.  Симфониия  №5, 1 часть. Л. Бетховена.</vt:lpstr>
      <vt:lpstr>Применяя технологию компетентностно-ориентированного обучения, для раскрытия  одарённых учеников, в учебной деятельности можно широко использовать метод проектов.   </vt:lpstr>
      <vt:lpstr>Так, например, мы использовали  фрагменты уроков  музыки (10-15 минут)  для получения исследования ребятами в проектах: «Герой в современной молодёжной песне», «Значение гимнов в патриотическом воспитании учащихся».  Одарённые ребята, участвующие в</vt:lpstr>
      <vt:lpstr>При написании исследовательской работы, готовили вопросы для своих одноклассников, а потом задавали их на уроках музыки, прослушивали  фрагменты музыкальных произведений, а потом  проводили обработку анкет и делали выводы в своём исследовании. </vt:lpstr>
      <vt:lpstr>А после написания работы, одарённые ученики выступали на научно-практической конференции в школе, где заняли почётные места победителей, что привело к участию в городском соревновании «Юниор». </vt:lpstr>
      <vt:lpstr>Исследовательская работа  способствует развитию у учащихся уверенности в себе, целеустремлённости, активности, трудолюбию, коммуникабельности, креативности, здравомыслию и других качеств личности ребёнка, способствующих достижению успеха в жизни.</vt:lpstr>
      <vt:lpstr>Немаловажную роль в этом играет реакция взрослых, умение учителя создать максимально благоприятные условия для всестороннего развития ребёнка, стимулировать творческую деятельность одарённых детей, что, как показывает опыт, возможно сделать на уроках. </vt:lpstr>
      <vt:lpstr>Наилучшим методом для развития музыкальных способностей является хоровое пение.                                  Оно является одним из лучших средств воспитания эстетического вкуса, фантазии, творческих способностей, содействует развитию музыкальных способностей (голоса, чувства ритма, музыкальной памяти), развитию певческих навыков, содействует интересу к музыке, повышает эмоциональную и вокально-хоровую культуру. </vt:lpstr>
      <vt:lpstr>Дети, у которых выявляются ярко выраженные способности к вокальному исполнению, становятся солистами, С ними в дальнейшем также ведется индивидуальная работа.  К сожалению, современные учебные программы по музыке, совсем мало оставляют времени в учебной деятельности для хорового пения на уроках музыки. </vt:lpstr>
      <vt:lpstr>Практически всё время на уроке отдано изучению музыкальной литературы, прослушиванию шедевров музыкального искусства. Поэтому, я думаю, современным авторам программ по музыке, </vt:lpstr>
      <vt:lpstr>профессорам столичных академий наук, следует заняться переработкой  программ в пользу хорового пения на уроках музыки, либо увеличению часов уроков музыки в образовательном процессе.                  Один час музыки  в неделю мало способствует развитию музыкальных способностей детей. </vt:lpstr>
      <vt:lpstr>Песня «Мир без войны» композитор  Е. Комар содержит куплеты на трёх языках: русский, украинский. Мы Один народ  - славяне! Международный язык – английский! Исполняет Ксения Сухочева, ученица 7 «А» класса ,                  МБОУ «СОШ №15»</vt:lpstr>
      <vt:lpstr>работа учителя с одаренными детьми — это интересный и глубинный процесс.                Он требует  постоянного профессионального и личностного роста, </vt:lpstr>
      <vt:lpstr>регулярно обновляемых знаний в области психологии одаренных и их обучения, времени и сил для планомерной работы с одарёнными учениками!</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Работа с одарёнными детьми на уроках музыки в школе.</dc:title>
  <dc:creator>NADEGDA</dc:creator>
  <cp:lastModifiedBy>user</cp:lastModifiedBy>
  <cp:revision>27</cp:revision>
  <dcterms:created xsi:type="dcterms:W3CDTF">2017-01-01T06:39:36Z</dcterms:created>
  <dcterms:modified xsi:type="dcterms:W3CDTF">2017-01-17T04:04:42Z</dcterms:modified>
</cp:coreProperties>
</file>