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sldIdLst>
    <p:sldId id="283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78" r:id="rId10"/>
    <p:sldId id="265" r:id="rId11"/>
    <p:sldId id="266" r:id="rId12"/>
    <p:sldId id="267" r:id="rId13"/>
    <p:sldId id="268" r:id="rId14"/>
    <p:sldId id="271" r:id="rId15"/>
    <p:sldId id="284" r:id="rId16"/>
    <p:sldId id="269" r:id="rId17"/>
    <p:sldId id="272" r:id="rId18"/>
    <p:sldId id="273" r:id="rId19"/>
    <p:sldId id="280" r:id="rId20"/>
    <p:sldId id="274" r:id="rId21"/>
    <p:sldId id="275" r:id="rId22"/>
    <p:sldId id="276" r:id="rId23"/>
    <p:sldId id="270" r:id="rId24"/>
    <p:sldId id="277" r:id="rId25"/>
    <p:sldId id="282" r:id="rId26"/>
    <p:sldId id="286" r:id="rId27"/>
    <p:sldId id="285" r:id="rId28"/>
    <p:sldId id="288" r:id="rId29"/>
    <p:sldId id="289" r:id="rId30"/>
    <p:sldId id="281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0"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98468-F64F-4A93-9FC9-F7E8452931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2F63D-51A7-4D27-A411-FF2AE7D920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113F4-401B-4FCE-8E02-53C4B7E89A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3413F-8909-4B85-8F38-8B871C4867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ED641-38AF-44D0-803F-38E9F5AF3A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E49D2-6A72-426A-8265-F1A2BF9C14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F4F29-4017-403E-9BE1-8424A09581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DE6A5-FDA6-4E22-94AD-FF9160F8E23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://fgosnmckemerovo.wix.com/fgosnmc" TargetMode="Externa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ru-RU" sz="4800" b="1" spc="50" dirty="0" smtClean="0">
                <a:ln w="12700" cmpd="sng">
                  <a:solidFill>
                    <a:prstClr val="black">
                      <a:lumMod val="85000"/>
                      <a:lumOff val="15000"/>
                    </a:prstClr>
                  </a:solidFill>
                  <a:prstDash val="solid"/>
                </a:ln>
                <a:solidFill>
                  <a:srgbClr val="C00000"/>
                </a:solidFill>
                <a:effectLst>
                  <a:glow rad="53100">
                    <a:srgbClr val="F79646">
                      <a:satMod val="180000"/>
                      <a:alpha val="30000"/>
                    </a:srgbClr>
                  </a:glo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ru-RU" sz="4800" b="1" spc="50" dirty="0" smtClean="0">
                <a:ln w="12700" cmpd="sng">
                  <a:solidFill>
                    <a:prstClr val="black">
                      <a:lumMod val="85000"/>
                      <a:lumOff val="15000"/>
                    </a:prstClr>
                  </a:solidFill>
                  <a:prstDash val="solid"/>
                </a:ln>
                <a:solidFill>
                  <a:srgbClr val="C00000"/>
                </a:solidFill>
                <a:effectLst>
                  <a:glow rad="53100">
                    <a:srgbClr val="F79646">
                      <a:satMod val="180000"/>
                      <a:alpha val="30000"/>
                    </a:srgbClr>
                  </a:glo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ru-RU" sz="4800" b="1" spc="50" dirty="0" smtClean="0">
                <a:ln w="12700" cmpd="sng">
                  <a:solidFill>
                    <a:prstClr val="black">
                      <a:lumMod val="85000"/>
                      <a:lumOff val="15000"/>
                    </a:prstClr>
                  </a:solidFill>
                  <a:prstDash val="solid"/>
                </a:ln>
                <a:solidFill>
                  <a:srgbClr val="C00000"/>
                </a:solidFill>
                <a:effectLst>
                  <a:glow rad="53100">
                    <a:srgbClr val="F79646">
                      <a:satMod val="180000"/>
                      <a:alpha val="30000"/>
                    </a:srgbClr>
                  </a:glo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Проектирование ООП. Рабочие программы.</a:t>
            </a:r>
            <a:br>
              <a:rPr lang="ru-RU" sz="4800" b="1" spc="50" dirty="0" smtClean="0">
                <a:ln w="12700" cmpd="sng">
                  <a:solidFill>
                    <a:prstClr val="black">
                      <a:lumMod val="85000"/>
                      <a:lumOff val="15000"/>
                    </a:prstClr>
                  </a:solidFill>
                  <a:prstDash val="solid"/>
                </a:ln>
                <a:solidFill>
                  <a:srgbClr val="C00000"/>
                </a:solidFill>
                <a:effectLst>
                  <a:glow rad="53100">
                    <a:srgbClr val="F79646">
                      <a:satMod val="180000"/>
                      <a:alpha val="30000"/>
                    </a:srgbClr>
                  </a:glo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ru-RU" sz="4800" b="1" spc="50" dirty="0">
                <a:ln w="12700" cmpd="sng">
                  <a:solidFill>
                    <a:prstClr val="black">
                      <a:lumMod val="85000"/>
                      <a:lumOff val="15000"/>
                    </a:prstClr>
                  </a:solidFill>
                  <a:prstDash val="solid"/>
                </a:ln>
                <a:solidFill>
                  <a:srgbClr val="C00000"/>
                </a:solidFill>
                <a:effectLst>
                  <a:glow rad="53100">
                    <a:srgbClr val="F79646">
                      <a:satMod val="180000"/>
                      <a:alpha val="30000"/>
                    </a:srgbClr>
                  </a:glo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ru-RU" sz="4800" b="1" spc="50" dirty="0">
                <a:ln w="12700" cmpd="sng">
                  <a:solidFill>
                    <a:prstClr val="black">
                      <a:lumMod val="85000"/>
                      <a:lumOff val="15000"/>
                    </a:prstClr>
                  </a:solidFill>
                  <a:prstDash val="solid"/>
                </a:ln>
                <a:solidFill>
                  <a:srgbClr val="C00000"/>
                </a:solidFill>
                <a:effectLst>
                  <a:glow rad="53100">
                    <a:srgbClr val="F79646">
                      <a:satMod val="180000"/>
                      <a:alpha val="30000"/>
                    </a:srgbClr>
                  </a:glo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ru-RU" sz="4800" b="1" spc="50" dirty="0" smtClean="0">
                <a:ln w="12700" cmpd="sng">
                  <a:solidFill>
                    <a:prstClr val="black">
                      <a:lumMod val="85000"/>
                      <a:lumOff val="15000"/>
                    </a:prstClr>
                  </a:solidFill>
                  <a:prstDash val="solid"/>
                </a:ln>
                <a:solidFill>
                  <a:srgbClr val="C00000"/>
                </a:solidFill>
                <a:effectLst>
                  <a:glow rad="53100">
                    <a:srgbClr val="F79646">
                      <a:satMod val="180000"/>
                      <a:alpha val="30000"/>
                    </a:srgbClr>
                  </a:glo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ФГОС </a:t>
            </a:r>
            <a:r>
              <a:rPr lang="ru-RU" sz="4800" b="1" spc="50" dirty="0">
                <a:ln w="12700" cmpd="sng">
                  <a:solidFill>
                    <a:prstClr val="black">
                      <a:lumMod val="85000"/>
                      <a:lumOff val="15000"/>
                    </a:prstClr>
                  </a:solidFill>
                  <a:prstDash val="solid"/>
                </a:ln>
                <a:solidFill>
                  <a:srgbClr val="C00000"/>
                </a:solidFill>
                <a:effectLst>
                  <a:glow rad="53100">
                    <a:srgbClr val="F79646">
                      <a:satMod val="180000"/>
                      <a:alpha val="30000"/>
                    </a:srgbClr>
                  </a:glo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НОО и ФГОС ООО</a:t>
            </a:r>
            <a:br>
              <a:rPr lang="ru-RU" sz="4800" b="1" spc="50" dirty="0">
                <a:ln w="12700" cmpd="sng">
                  <a:solidFill>
                    <a:prstClr val="black">
                      <a:lumMod val="85000"/>
                      <a:lumOff val="15000"/>
                    </a:prstClr>
                  </a:solidFill>
                  <a:prstDash val="solid"/>
                </a:ln>
                <a:solidFill>
                  <a:srgbClr val="C00000"/>
                </a:solidFill>
                <a:effectLst>
                  <a:glow rad="53100">
                    <a:srgbClr val="F79646">
                      <a:satMod val="180000"/>
                      <a:alpha val="30000"/>
                    </a:srgbClr>
                  </a:glo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4" name="Подзаголовок 3"/>
          <p:cNvSpPr txBox="1">
            <a:spLocks noGrp="1"/>
          </p:cNvSpPr>
          <p:nvPr>
            <p:ph type="subTitle" idx="1"/>
          </p:nvPr>
        </p:nvSpPr>
        <p:spPr>
          <a:xfrm>
            <a:off x="2123728" y="4869160"/>
            <a:ext cx="48886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Балашова Г.Е., </a:t>
            </a:r>
            <a:endParaRPr lang="ru-RU" sz="20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ru-RU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методист </a:t>
            </a:r>
            <a:r>
              <a:rPr lang="ru-RU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МБОУ ДПО «НМЦ»</a:t>
            </a:r>
            <a:endParaRPr lang="ru-RU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304931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7332" y="696868"/>
            <a:ext cx="82804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4800" b="1" dirty="0" smtClean="0">
                <a:solidFill>
                  <a:prstClr val="white"/>
                </a:solidFill>
                <a:ea typeface="+mj-ea"/>
                <a:cs typeface="+mj-cs"/>
              </a:rPr>
              <a:t>Личностные результаты:</a:t>
            </a:r>
            <a:endParaRPr lang="ru-RU" sz="4800" b="1" dirty="0">
              <a:ln w="18415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612054" y="1988840"/>
            <a:ext cx="7344322" cy="2880320"/>
          </a:xfrm>
          <a:prstGeom prst="round2DiagRect">
            <a:avLst>
              <a:gd name="adj1" fmla="val 10133"/>
              <a:gd name="adj2" fmla="val 0"/>
            </a:avLst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п.10 ФГОС НОО и</a:t>
            </a:r>
          </a:p>
          <a:p>
            <a:pPr algn="ctr"/>
            <a:r>
              <a:rPr lang="ru-RU" sz="48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 п.9 ФГОС ООО</a:t>
            </a:r>
          </a:p>
        </p:txBody>
      </p:sp>
    </p:spTree>
    <p:extLst>
      <p:ext uri="{BB962C8B-B14F-4D97-AF65-F5344CB8AC3E}">
        <p14:creationId xmlns:p14="http://schemas.microsoft.com/office/powerpoint/2010/main" val="15902079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7332" y="696868"/>
            <a:ext cx="82804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4800" b="1" dirty="0" smtClean="0">
                <a:solidFill>
                  <a:prstClr val="white"/>
                </a:solidFill>
                <a:ea typeface="+mj-ea"/>
                <a:cs typeface="+mj-cs"/>
              </a:rPr>
              <a:t>Предметные  результаты:</a:t>
            </a:r>
            <a:endParaRPr lang="ru-RU" sz="4800" b="1" dirty="0">
              <a:ln w="18415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612054" y="1981968"/>
            <a:ext cx="7488338" cy="2887192"/>
          </a:xfrm>
          <a:prstGeom prst="round2DiagRect">
            <a:avLst>
              <a:gd name="adj1" fmla="val 10133"/>
              <a:gd name="adj2" fmla="val 0"/>
            </a:avLst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п.12 ФГОС НОО и</a:t>
            </a:r>
          </a:p>
          <a:p>
            <a:pPr algn="ctr"/>
            <a:r>
              <a:rPr lang="ru-RU" sz="48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 п.11 ФГОС ООО</a:t>
            </a:r>
          </a:p>
        </p:txBody>
      </p:sp>
    </p:spTree>
    <p:extLst>
      <p:ext uri="{BB962C8B-B14F-4D97-AF65-F5344CB8AC3E}">
        <p14:creationId xmlns:p14="http://schemas.microsoft.com/office/powerpoint/2010/main" val="26386158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7332" y="404664"/>
            <a:ext cx="82804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4800" b="1" dirty="0" smtClean="0">
                <a:solidFill>
                  <a:prstClr val="white"/>
                </a:solidFill>
                <a:ea typeface="+mj-ea"/>
                <a:cs typeface="+mj-cs"/>
              </a:rPr>
              <a:t>Разделы ООП:</a:t>
            </a:r>
            <a:endParaRPr lang="ru-RU" sz="4800" b="1" dirty="0">
              <a:ln w="18415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467544" y="1466232"/>
            <a:ext cx="7632354" cy="3618952"/>
          </a:xfrm>
          <a:prstGeom prst="round2DiagRect">
            <a:avLst>
              <a:gd name="adj1" fmla="val 10133"/>
              <a:gd name="adj2" fmla="val 0"/>
            </a:avLst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latin typeface="Times New Roman"/>
                <a:ea typeface="Times New Roman"/>
              </a:rPr>
              <a:t>1.Целевой</a:t>
            </a:r>
          </a:p>
          <a:p>
            <a:pPr algn="ctr"/>
            <a:r>
              <a:rPr lang="ru-RU" sz="4800" b="1" dirty="0" smtClean="0">
                <a:latin typeface="Times New Roman"/>
                <a:ea typeface="Times New Roman"/>
              </a:rPr>
              <a:t>2.Содержательный</a:t>
            </a:r>
          </a:p>
          <a:p>
            <a:pPr algn="ctr"/>
            <a:r>
              <a:rPr lang="ru-RU" sz="4800" b="1" dirty="0" smtClean="0">
                <a:latin typeface="Times New Roman"/>
                <a:ea typeface="Times New Roman"/>
              </a:rPr>
              <a:t>3.Организационный</a:t>
            </a:r>
          </a:p>
          <a:p>
            <a:pPr algn="ctr"/>
            <a:r>
              <a:rPr lang="ru-RU" sz="40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п. 16 ФГОС НОО и </a:t>
            </a:r>
          </a:p>
          <a:p>
            <a:pPr algn="ctr"/>
            <a:r>
              <a:rPr lang="ru-RU" sz="40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п.14 ФГОС ООО</a:t>
            </a:r>
          </a:p>
        </p:txBody>
      </p:sp>
    </p:spTree>
    <p:extLst>
      <p:ext uri="{BB962C8B-B14F-4D97-AF65-F5344CB8AC3E}">
        <p14:creationId xmlns:p14="http://schemas.microsoft.com/office/powerpoint/2010/main" val="32418431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dirty="0" smtClean="0"/>
              <a:t>Целевой раздел:</a:t>
            </a:r>
            <a:endParaRPr lang="ru-RU" sz="6000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544" y="1268760"/>
            <a:ext cx="4040188" cy="639762"/>
          </a:xfrm>
        </p:spPr>
        <p:txBody>
          <a:bodyPr/>
          <a:lstStyle/>
          <a:p>
            <a:r>
              <a:rPr lang="ru-RU" dirty="0" smtClean="0"/>
              <a:t>ФГОС НОО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07504" y="1916832"/>
            <a:ext cx="4040188" cy="3951288"/>
          </a:xfrm>
        </p:spPr>
        <p:txBody>
          <a:bodyPr>
            <a:normAutofit fontScale="92500" lnSpcReduction="20000"/>
          </a:bodyPr>
          <a:lstStyle/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sz="2800" i="1" dirty="0">
                <a:latin typeface="Times New Roman"/>
                <a:ea typeface="Calibri"/>
                <a:cs typeface="Times New Roman"/>
              </a:rPr>
              <a:t>Пояснительная записка (п.19.1)</a:t>
            </a:r>
            <a:endParaRPr lang="ru-RU" sz="28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sz="2800" i="1" dirty="0" smtClean="0">
                <a:latin typeface="Times New Roman"/>
                <a:ea typeface="Calibri"/>
                <a:cs typeface="Times New Roman"/>
              </a:rPr>
              <a:t>Планируемые </a:t>
            </a:r>
            <a:r>
              <a:rPr lang="ru-RU" sz="2800" i="1" dirty="0">
                <a:latin typeface="Times New Roman"/>
                <a:ea typeface="Calibri"/>
                <a:cs typeface="Times New Roman"/>
              </a:rPr>
              <a:t>результаты освоения ООП НОО (п.19.2)</a:t>
            </a:r>
            <a:endParaRPr lang="ru-RU" sz="28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sz="2800" i="1" dirty="0">
                <a:latin typeface="Times New Roman"/>
                <a:ea typeface="Calibri"/>
                <a:cs typeface="Times New Roman"/>
              </a:rPr>
              <a:t>Система оценки достижения планируемых результатов (п.19.9)</a:t>
            </a:r>
            <a:endParaRPr lang="ru-RU" sz="2800" dirty="0"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4008" y="1268760"/>
            <a:ext cx="4041775" cy="639762"/>
          </a:xfrm>
        </p:spPr>
        <p:txBody>
          <a:bodyPr/>
          <a:lstStyle/>
          <a:p>
            <a:r>
              <a:rPr lang="ru-RU" dirty="0" smtClean="0"/>
              <a:t>ФГОС ООО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067944" y="1916832"/>
            <a:ext cx="4041775" cy="3951288"/>
          </a:xfrm>
        </p:spPr>
        <p:txBody>
          <a:bodyPr>
            <a:normAutofit/>
          </a:bodyPr>
          <a:lstStyle/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i="1" dirty="0" smtClean="0">
                <a:latin typeface="Times New Roman"/>
                <a:ea typeface="Calibri"/>
                <a:cs typeface="Times New Roman"/>
              </a:rPr>
              <a:t>Пояснительная записка (п.18.1.1)</a:t>
            </a:r>
            <a:endParaRPr lang="ru-RU" sz="2000" dirty="0" smtClean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i="1" dirty="0" smtClean="0">
                <a:latin typeface="Times New Roman"/>
                <a:ea typeface="Calibri"/>
                <a:cs typeface="Times New Roman"/>
              </a:rPr>
              <a:t>Планируемые результаты освоения ООП ООО (п.18.1.2)</a:t>
            </a:r>
            <a:endParaRPr lang="ru-RU" sz="2000" dirty="0" smtClean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i="1" dirty="0" smtClean="0">
                <a:latin typeface="Times New Roman"/>
                <a:ea typeface="Calibri"/>
                <a:cs typeface="Times New Roman"/>
              </a:rPr>
              <a:t>Система оценки достижения планируемых результатов (п.18.1.3)</a:t>
            </a:r>
            <a:endParaRPr lang="ru-RU" sz="2000" dirty="0" smtClean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53836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/>
              <a:t>Структура пояснительной записки:</a:t>
            </a:r>
            <a:endParaRPr lang="ru-RU" sz="4000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ФГОС НОО  п.19.1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0" y="2174874"/>
            <a:ext cx="4932040" cy="4566494"/>
          </a:xfrm>
        </p:spPr>
        <p:txBody>
          <a:bodyPr>
            <a:normAutofit/>
          </a:bodyPr>
          <a:lstStyle/>
          <a:p>
            <a:pPr lvl="1">
              <a:lnSpc>
                <a:spcPct val="115000"/>
              </a:lnSpc>
              <a:buFont typeface="+mj-lt"/>
              <a:buAutoNum type="arabicPeriod"/>
            </a:pPr>
            <a:r>
              <a:rPr lang="ru-RU" sz="2400" dirty="0">
                <a:latin typeface="Times New Roman"/>
                <a:ea typeface="Calibri"/>
                <a:cs typeface="Times New Roman"/>
              </a:rPr>
              <a:t>Цели реализации ООП НОО</a:t>
            </a:r>
            <a:endParaRPr lang="ru-RU" sz="2400" dirty="0">
              <a:ea typeface="Calibri"/>
              <a:cs typeface="Times New Roman"/>
            </a:endParaRPr>
          </a:p>
          <a:p>
            <a:pPr lvl="1">
              <a:lnSpc>
                <a:spcPct val="115000"/>
              </a:lnSpc>
              <a:buFont typeface="+mj-lt"/>
              <a:buAutoNum type="arabicPeriod"/>
            </a:pPr>
            <a:r>
              <a:rPr lang="ru-RU" sz="2400" dirty="0">
                <a:latin typeface="Times New Roman"/>
                <a:ea typeface="Calibri"/>
                <a:cs typeface="Times New Roman"/>
              </a:rPr>
              <a:t>Принципы и подходы к формированию ООП НОО и состав участников </a:t>
            </a:r>
            <a:r>
              <a:rPr lang="ru-RU" sz="2400" dirty="0" smtClean="0">
                <a:latin typeface="Times New Roman"/>
                <a:ea typeface="Calibri"/>
                <a:cs typeface="Times New Roman"/>
              </a:rPr>
              <a:t>образовательных отношений</a:t>
            </a:r>
            <a:endParaRPr lang="ru-RU" sz="2400" dirty="0">
              <a:ea typeface="Calibri"/>
              <a:cs typeface="Times New Roman"/>
            </a:endParaRPr>
          </a:p>
          <a:p>
            <a:pPr lvl="1">
              <a:lnSpc>
                <a:spcPct val="115000"/>
              </a:lnSpc>
              <a:buFont typeface="+mj-lt"/>
              <a:buAutoNum type="arabicPeriod"/>
            </a:pPr>
            <a:r>
              <a:rPr lang="ru-RU" sz="2400" dirty="0">
                <a:latin typeface="Times New Roman"/>
                <a:ea typeface="Calibri"/>
                <a:cs typeface="Times New Roman"/>
              </a:rPr>
              <a:t>Общая характеристика ООП НОО</a:t>
            </a:r>
            <a:endParaRPr lang="ru-RU" sz="2400" dirty="0">
              <a:ea typeface="Calibri"/>
              <a:cs typeface="Times New Roman"/>
            </a:endParaRPr>
          </a:p>
          <a:p>
            <a:pPr lvl="1">
              <a:lnSpc>
                <a:spcPct val="115000"/>
              </a:lnSpc>
              <a:buFont typeface="+mj-lt"/>
              <a:buAutoNum type="arabicPeriod"/>
            </a:pPr>
            <a:r>
              <a:rPr lang="ru-RU" sz="2400" dirty="0">
                <a:latin typeface="Times New Roman"/>
                <a:ea typeface="Calibri"/>
                <a:cs typeface="Times New Roman"/>
              </a:rPr>
              <a:t>Общие подходы к организации внеурочной деятельности</a:t>
            </a:r>
            <a:endParaRPr lang="ru-RU" sz="2400" dirty="0">
              <a:ea typeface="Calibri"/>
              <a:cs typeface="Times New Roman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ФГОС ООО п.18.1.1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572000" y="2204864"/>
            <a:ext cx="4041775" cy="4181868"/>
          </a:xfrm>
        </p:spPr>
        <p:txBody>
          <a:bodyPr>
            <a:normAutofit/>
          </a:bodyPr>
          <a:lstStyle/>
          <a:p>
            <a:pPr lvl="1">
              <a:lnSpc>
                <a:spcPct val="115000"/>
              </a:lnSpc>
              <a:buFont typeface="+mj-lt"/>
              <a:buAutoNum type="arabicPeriod"/>
            </a:pPr>
            <a:r>
              <a:rPr lang="ru-RU" sz="2400" dirty="0">
                <a:latin typeface="Times New Roman"/>
                <a:ea typeface="Calibri"/>
                <a:cs typeface="Times New Roman"/>
              </a:rPr>
              <a:t>Цели и задачи реализации ООП ООО</a:t>
            </a:r>
            <a:endParaRPr lang="ru-RU" sz="2400" dirty="0">
              <a:ea typeface="Calibri"/>
              <a:cs typeface="Times New Roman"/>
            </a:endParaRPr>
          </a:p>
          <a:p>
            <a:pPr lvl="1">
              <a:lnSpc>
                <a:spcPct val="115000"/>
              </a:lnSpc>
              <a:buFont typeface="+mj-lt"/>
              <a:buAutoNum type="arabicPeriod"/>
            </a:pPr>
            <a:r>
              <a:rPr lang="ru-RU" sz="2400" dirty="0">
                <a:latin typeface="Times New Roman"/>
                <a:ea typeface="Calibri"/>
                <a:cs typeface="Times New Roman"/>
              </a:rPr>
              <a:t>Принципы и подходы к формированию ООП ООО </a:t>
            </a:r>
            <a:endParaRPr lang="ru-RU" sz="24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44322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dirty="0" smtClean="0"/>
              <a:t>Целевой раздел:</a:t>
            </a:r>
            <a:endParaRPr lang="ru-RU" sz="6000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544" y="1268760"/>
            <a:ext cx="4040188" cy="639762"/>
          </a:xfrm>
        </p:spPr>
        <p:txBody>
          <a:bodyPr/>
          <a:lstStyle/>
          <a:p>
            <a:r>
              <a:rPr lang="ru-RU" dirty="0" smtClean="0"/>
              <a:t>ФГОС НОО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0" y="1916832"/>
            <a:ext cx="4040188" cy="3951288"/>
          </a:xfrm>
        </p:spPr>
        <p:txBody>
          <a:bodyPr>
            <a:normAutofit fontScale="92500" lnSpcReduction="20000"/>
          </a:bodyPr>
          <a:lstStyle/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sz="2800" i="1" dirty="0">
                <a:latin typeface="Times New Roman"/>
                <a:ea typeface="Calibri"/>
                <a:cs typeface="Times New Roman"/>
              </a:rPr>
              <a:t>Пояснительная записка (п.19.1)</a:t>
            </a:r>
            <a:endParaRPr lang="ru-RU" sz="28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sz="2800" i="1" dirty="0" smtClean="0">
                <a:latin typeface="Times New Roman"/>
                <a:ea typeface="Calibri"/>
                <a:cs typeface="Times New Roman"/>
              </a:rPr>
              <a:t>Планируемые </a:t>
            </a:r>
            <a:r>
              <a:rPr lang="ru-RU" sz="2800" i="1" dirty="0">
                <a:latin typeface="Times New Roman"/>
                <a:ea typeface="Calibri"/>
                <a:cs typeface="Times New Roman"/>
              </a:rPr>
              <a:t>результаты освоения ООП НОО (п.19.2)</a:t>
            </a:r>
            <a:endParaRPr lang="ru-RU" sz="28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sz="2800" i="1" dirty="0">
                <a:latin typeface="Times New Roman"/>
                <a:ea typeface="Calibri"/>
                <a:cs typeface="Times New Roman"/>
              </a:rPr>
              <a:t>Система оценки достижения планируемых результатов (п.19.9)</a:t>
            </a:r>
            <a:endParaRPr lang="ru-RU" sz="2800" dirty="0"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4008" y="1268760"/>
            <a:ext cx="4041775" cy="639762"/>
          </a:xfrm>
        </p:spPr>
        <p:txBody>
          <a:bodyPr/>
          <a:lstStyle/>
          <a:p>
            <a:r>
              <a:rPr lang="ru-RU" dirty="0" smtClean="0"/>
              <a:t>ФГОС ООО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067944" y="1916832"/>
            <a:ext cx="4041775" cy="3951288"/>
          </a:xfrm>
        </p:spPr>
        <p:txBody>
          <a:bodyPr>
            <a:normAutofit/>
          </a:bodyPr>
          <a:lstStyle/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i="1" dirty="0">
                <a:latin typeface="Times New Roman"/>
                <a:ea typeface="Calibri"/>
                <a:cs typeface="Times New Roman"/>
              </a:rPr>
              <a:t>Пояснительная записка (</a:t>
            </a:r>
            <a:r>
              <a:rPr lang="ru-RU" i="1" dirty="0" smtClean="0">
                <a:latin typeface="Times New Roman"/>
                <a:ea typeface="Calibri"/>
                <a:cs typeface="Times New Roman"/>
              </a:rPr>
              <a:t>п.18.1.1</a:t>
            </a:r>
            <a:r>
              <a:rPr lang="ru-RU" i="1" dirty="0">
                <a:latin typeface="Times New Roman"/>
                <a:ea typeface="Calibri"/>
                <a:cs typeface="Times New Roman"/>
              </a:rPr>
              <a:t>)</a:t>
            </a:r>
            <a:endParaRPr lang="ru-RU" sz="20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i="1" dirty="0" smtClean="0">
                <a:latin typeface="Times New Roman"/>
                <a:ea typeface="Calibri"/>
                <a:cs typeface="Times New Roman"/>
              </a:rPr>
              <a:t>Планируемые </a:t>
            </a:r>
            <a:r>
              <a:rPr lang="ru-RU" i="1" dirty="0">
                <a:latin typeface="Times New Roman"/>
                <a:ea typeface="Calibri"/>
                <a:cs typeface="Times New Roman"/>
              </a:rPr>
              <a:t>результаты освоения ООП ООО (п.18.1.2)</a:t>
            </a:r>
            <a:endParaRPr lang="ru-RU" sz="20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i="1" dirty="0">
                <a:latin typeface="Times New Roman"/>
                <a:ea typeface="Calibri"/>
                <a:cs typeface="Times New Roman"/>
              </a:rPr>
              <a:t>Система оценки достижения планируемых результатов (п.18.1.3)</a:t>
            </a:r>
            <a:endParaRPr lang="ru-RU" sz="20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30312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/>
              <a:t>Содержательный раздел:</a:t>
            </a:r>
            <a:endParaRPr lang="ru-RU" sz="5400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536" y="1268760"/>
            <a:ext cx="4040188" cy="639762"/>
          </a:xfrm>
        </p:spPr>
        <p:txBody>
          <a:bodyPr/>
          <a:lstStyle/>
          <a:p>
            <a:r>
              <a:rPr lang="ru-RU" dirty="0" smtClean="0"/>
              <a:t>ФГОС НОО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23528" y="1844824"/>
            <a:ext cx="4392488" cy="4896544"/>
          </a:xfrm>
        </p:spPr>
        <p:txBody>
          <a:bodyPr>
            <a:normAutofit fontScale="85000" lnSpcReduction="10000"/>
          </a:bodyPr>
          <a:lstStyle/>
          <a:p>
            <a:pPr lvl="0">
              <a:lnSpc>
                <a:spcPct val="115000"/>
              </a:lnSpc>
              <a:buClr>
                <a:srgbClr val="000000"/>
              </a:buClr>
              <a:buFont typeface="+mj-lt"/>
              <a:buAutoNum type="arabicPeriod"/>
            </a:pPr>
            <a:r>
              <a:rPr lang="ru-RU" i="1" dirty="0">
                <a:latin typeface="Times New Roman"/>
                <a:ea typeface="Calibri"/>
                <a:cs typeface="Times New Roman"/>
              </a:rPr>
              <a:t>Программа формирования УУД (п.19.4)</a:t>
            </a:r>
            <a:endParaRPr lang="ru-RU" sz="20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Clr>
                <a:srgbClr val="000000"/>
              </a:buClr>
              <a:buFont typeface="+mj-lt"/>
              <a:buAutoNum type="arabicPeriod"/>
            </a:pPr>
            <a:r>
              <a:rPr lang="ru-RU" i="1" dirty="0" smtClean="0">
                <a:latin typeface="Times New Roman"/>
                <a:ea typeface="Calibri"/>
                <a:cs typeface="Times New Roman"/>
              </a:rPr>
              <a:t>Программы </a:t>
            </a:r>
            <a:r>
              <a:rPr lang="ru-RU" i="1" dirty="0">
                <a:latin typeface="Times New Roman"/>
                <a:ea typeface="Calibri"/>
                <a:cs typeface="Times New Roman"/>
              </a:rPr>
              <a:t>отдельных учебных предметов, курсов и курсов внеурочной деятельности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(п.19.5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)</a:t>
            </a:r>
          </a:p>
          <a:p>
            <a:pPr lvl="0">
              <a:lnSpc>
                <a:spcPct val="115000"/>
              </a:lnSpc>
              <a:buClr>
                <a:srgbClr val="000000"/>
              </a:buClr>
              <a:buFont typeface="+mj-lt"/>
              <a:buAutoNum type="arabicPeriod"/>
            </a:pPr>
            <a:r>
              <a:rPr lang="ru-RU" i="1" dirty="0" smtClean="0">
                <a:latin typeface="Times New Roman"/>
                <a:ea typeface="Calibri"/>
                <a:cs typeface="Times New Roman"/>
              </a:rPr>
              <a:t>Программа </a:t>
            </a:r>
            <a:r>
              <a:rPr lang="ru-RU" i="1" dirty="0">
                <a:latin typeface="Times New Roman"/>
                <a:ea typeface="Calibri"/>
                <a:cs typeface="Times New Roman"/>
              </a:rPr>
              <a:t>духовно-нравственного развития, воспитания обучающихся (п.19.6)</a:t>
            </a:r>
            <a:endParaRPr lang="ru-RU" sz="20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Clr>
                <a:srgbClr val="000000"/>
              </a:buClr>
              <a:buFont typeface="+mj-lt"/>
              <a:buAutoNum type="arabicPeriod"/>
            </a:pPr>
            <a:r>
              <a:rPr lang="ru-RU" i="1" dirty="0">
                <a:latin typeface="Times New Roman"/>
                <a:ea typeface="Calibri"/>
                <a:cs typeface="Times New Roman"/>
              </a:rPr>
              <a:t>Программа формирования экологической культуры, здорового и безопасного образа жизни (п.19.7)</a:t>
            </a:r>
            <a:endParaRPr lang="ru-RU" sz="20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Clr>
                <a:srgbClr val="000000"/>
              </a:buClr>
              <a:buFont typeface="+mj-lt"/>
              <a:buAutoNum type="arabicPeriod"/>
            </a:pPr>
            <a:r>
              <a:rPr lang="ru-RU" i="1" dirty="0" smtClean="0">
                <a:latin typeface="Times New Roman"/>
                <a:ea typeface="Calibri"/>
                <a:cs typeface="Times New Roman"/>
              </a:rPr>
              <a:t>Программа </a:t>
            </a:r>
            <a:r>
              <a:rPr lang="ru-RU" i="1" dirty="0">
                <a:latin typeface="Times New Roman"/>
                <a:ea typeface="Calibri"/>
                <a:cs typeface="Times New Roman"/>
              </a:rPr>
              <a:t>коррекционной работы (п.19.8</a:t>
            </a:r>
            <a:r>
              <a:rPr lang="ru-RU" i="1" dirty="0" smtClean="0">
                <a:latin typeface="Times New Roman"/>
                <a:ea typeface="Calibri"/>
                <a:cs typeface="Times New Roman"/>
              </a:rPr>
              <a:t>)</a:t>
            </a:r>
            <a:endParaRPr lang="ru-RU" sz="2000" dirty="0">
              <a:ea typeface="Calibri"/>
              <a:cs typeface="Times New Roman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4008" y="1196752"/>
            <a:ext cx="4041775" cy="639762"/>
          </a:xfrm>
        </p:spPr>
        <p:txBody>
          <a:bodyPr/>
          <a:lstStyle/>
          <a:p>
            <a:r>
              <a:rPr lang="ru-RU" dirty="0" smtClean="0"/>
              <a:t>ФГОС ООО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860032" y="1844824"/>
            <a:ext cx="4104456" cy="4896544"/>
          </a:xfrm>
        </p:spPr>
        <p:txBody>
          <a:bodyPr>
            <a:normAutofit/>
          </a:bodyPr>
          <a:lstStyle/>
          <a:p>
            <a:pPr lvl="0">
              <a:lnSpc>
                <a:spcPct val="115000"/>
              </a:lnSpc>
              <a:buClr>
                <a:srgbClr val="000000"/>
              </a:buClr>
              <a:buFont typeface="+mj-lt"/>
              <a:buAutoNum type="arabicPeriod"/>
            </a:pPr>
            <a:r>
              <a:rPr lang="ru-RU" i="1" dirty="0">
                <a:latin typeface="Times New Roman"/>
                <a:ea typeface="Calibri"/>
                <a:cs typeface="Times New Roman"/>
              </a:rPr>
              <a:t>Программа развития УУД (п.18.2.1)</a:t>
            </a:r>
            <a:endParaRPr lang="ru-RU" sz="20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Clr>
                <a:srgbClr val="000000"/>
              </a:buClr>
              <a:buFont typeface="+mj-lt"/>
              <a:buAutoNum type="arabicPeriod"/>
            </a:pPr>
            <a:r>
              <a:rPr lang="ru-RU" i="1" dirty="0" smtClean="0">
                <a:latin typeface="Times New Roman"/>
                <a:ea typeface="Calibri"/>
                <a:cs typeface="Times New Roman"/>
              </a:rPr>
              <a:t>Программы отдельных учебных предметов, курсов (п.18.2.2)</a:t>
            </a:r>
            <a:endParaRPr lang="ru-RU" sz="2000" dirty="0" smtClean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Clr>
                <a:srgbClr val="000000"/>
              </a:buClr>
              <a:buFont typeface="+mj-lt"/>
              <a:buAutoNum type="arabicPeriod"/>
            </a:pPr>
            <a:r>
              <a:rPr lang="ru-RU" i="1" dirty="0" smtClean="0">
                <a:latin typeface="Times New Roman"/>
                <a:ea typeface="Calibri"/>
                <a:cs typeface="Times New Roman"/>
              </a:rPr>
              <a:t>Программа </a:t>
            </a:r>
            <a:r>
              <a:rPr lang="ru-RU" i="1" dirty="0">
                <a:latin typeface="Times New Roman"/>
                <a:ea typeface="Calibri"/>
                <a:cs typeface="Times New Roman"/>
              </a:rPr>
              <a:t>воспитания и </a:t>
            </a:r>
            <a:r>
              <a:rPr lang="ru-RU" i="1" dirty="0" smtClean="0">
                <a:latin typeface="Times New Roman"/>
                <a:ea typeface="Calibri"/>
                <a:cs typeface="Times New Roman"/>
              </a:rPr>
              <a:t>социализации (п.18.2.3</a:t>
            </a:r>
            <a:r>
              <a:rPr lang="ru-RU" i="1" dirty="0">
                <a:latin typeface="Times New Roman"/>
                <a:ea typeface="Calibri"/>
                <a:cs typeface="Times New Roman"/>
              </a:rPr>
              <a:t>)</a:t>
            </a:r>
            <a:endParaRPr lang="ru-RU" sz="20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Clr>
                <a:srgbClr val="000000"/>
              </a:buClr>
              <a:buFont typeface="+mj-lt"/>
              <a:buAutoNum type="arabicPeriod"/>
            </a:pPr>
            <a:r>
              <a:rPr lang="ru-RU" i="1" dirty="0" smtClean="0">
                <a:latin typeface="Times New Roman"/>
                <a:ea typeface="Calibri"/>
                <a:cs typeface="Times New Roman"/>
              </a:rPr>
              <a:t>Программа </a:t>
            </a:r>
            <a:r>
              <a:rPr lang="ru-RU" i="1" dirty="0">
                <a:latin typeface="Times New Roman"/>
                <a:ea typeface="Calibri"/>
                <a:cs typeface="Times New Roman"/>
              </a:rPr>
              <a:t>коррекционной работы (п.18.2.4</a:t>
            </a:r>
            <a:r>
              <a:rPr lang="ru-RU" i="1" dirty="0" smtClean="0">
                <a:latin typeface="Times New Roman"/>
                <a:ea typeface="Calibri"/>
                <a:cs typeface="Times New Roman"/>
              </a:rPr>
              <a:t>)</a:t>
            </a:r>
            <a:endParaRPr lang="ru-RU" sz="20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10293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b="1" dirty="0" smtClean="0"/>
              <a:t>Структура программ формирования и развития УУД:</a:t>
            </a:r>
            <a:endParaRPr lang="ru-RU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ФГОС НОО  п.19.4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-180528" y="2132856"/>
            <a:ext cx="3741812" cy="4278462"/>
          </a:xfrm>
        </p:spPr>
        <p:txBody>
          <a:bodyPr>
            <a:normAutofit fontScale="85000" lnSpcReduction="10000"/>
          </a:bodyPr>
          <a:lstStyle/>
          <a:p>
            <a:pPr lvl="1">
              <a:lnSpc>
                <a:spcPct val="115000"/>
              </a:lnSpc>
              <a:buFont typeface="+mj-lt"/>
              <a:buAutoNum type="arabicPeriod"/>
            </a:pPr>
            <a:r>
              <a:rPr lang="ru-RU" dirty="0">
                <a:latin typeface="Times New Roman"/>
                <a:ea typeface="Calibri"/>
                <a:cs typeface="Times New Roman"/>
              </a:rPr>
              <a:t>Описание ценностных ориентиров содержания образования 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при получении НОО</a:t>
            </a:r>
            <a:endParaRPr lang="ru-RU" sz="1800" dirty="0">
              <a:ea typeface="Calibri"/>
              <a:cs typeface="Times New Roman"/>
            </a:endParaRPr>
          </a:p>
          <a:p>
            <a:pPr lvl="1">
              <a:lnSpc>
                <a:spcPct val="115000"/>
              </a:lnSpc>
              <a:buFont typeface="+mj-lt"/>
              <a:buAutoNum type="arabicPeriod"/>
            </a:pPr>
            <a:r>
              <a:rPr lang="ru-RU" dirty="0">
                <a:latin typeface="Times New Roman"/>
                <a:ea typeface="Calibri"/>
                <a:cs typeface="Times New Roman"/>
              </a:rPr>
              <a:t>Связь УУД с содержанием учебных предметов</a:t>
            </a:r>
            <a:endParaRPr lang="ru-RU" sz="1800" dirty="0">
              <a:ea typeface="Calibri"/>
              <a:cs typeface="Times New Roman"/>
            </a:endParaRPr>
          </a:p>
          <a:p>
            <a:pPr lvl="1">
              <a:lnSpc>
                <a:spcPct val="115000"/>
              </a:lnSpc>
              <a:buFont typeface="+mj-lt"/>
              <a:buAutoNum type="arabicPeriod"/>
            </a:pPr>
            <a:r>
              <a:rPr lang="ru-RU" dirty="0">
                <a:latin typeface="Times New Roman"/>
                <a:ea typeface="Calibri"/>
                <a:cs typeface="Times New Roman"/>
              </a:rPr>
              <a:t>Характеристики УУД обучающихся</a:t>
            </a:r>
            <a:endParaRPr lang="ru-RU" sz="1800" dirty="0">
              <a:ea typeface="Calibri"/>
              <a:cs typeface="Times New Roman"/>
            </a:endParaRPr>
          </a:p>
          <a:p>
            <a:pPr lvl="1">
              <a:lnSpc>
                <a:spcPct val="115000"/>
              </a:lnSpc>
              <a:buFont typeface="+mj-lt"/>
              <a:buAutoNum type="arabicPeriod"/>
            </a:pPr>
            <a:r>
              <a:rPr lang="ru-RU" dirty="0">
                <a:latin typeface="Times New Roman"/>
                <a:ea typeface="Calibri"/>
                <a:cs typeface="Times New Roman"/>
              </a:rPr>
              <a:t>Типовые задачи формирования УУД</a:t>
            </a:r>
            <a:endParaRPr lang="ru-RU" sz="1800" dirty="0">
              <a:ea typeface="Calibri"/>
              <a:cs typeface="Times New Roman"/>
            </a:endParaRPr>
          </a:p>
          <a:p>
            <a:pPr lvl="1">
              <a:lnSpc>
                <a:spcPct val="115000"/>
              </a:lnSpc>
              <a:buFont typeface="+mj-lt"/>
              <a:buAutoNum type="arabicPeriod"/>
            </a:pPr>
            <a:r>
              <a:rPr lang="ru-RU" dirty="0">
                <a:latin typeface="Times New Roman"/>
                <a:ea typeface="Calibri"/>
                <a:cs typeface="Times New Roman"/>
              </a:rPr>
              <a:t>Описание преемственности программы формирования УУД при переходе от дошкольного к НОО</a:t>
            </a:r>
            <a:endParaRPr lang="ru-RU" sz="1800" dirty="0">
              <a:ea typeface="Calibri"/>
              <a:cs typeface="Times New Roman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ФГОС ООО п.18.2.1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563888" y="2060848"/>
            <a:ext cx="5472608" cy="4536504"/>
          </a:xfrm>
        </p:spPr>
        <p:txBody>
          <a:bodyPr>
            <a:noAutofit/>
          </a:bodyPr>
          <a:lstStyle/>
          <a:p>
            <a:pPr lvl="1">
              <a:lnSpc>
                <a:spcPct val="115000"/>
              </a:lnSpc>
              <a:buFont typeface="+mj-lt"/>
              <a:buAutoNum type="arabicPeriod"/>
            </a:pPr>
            <a:r>
              <a:rPr lang="ru-RU" sz="1050" dirty="0">
                <a:latin typeface="Times New Roman"/>
                <a:ea typeface="Calibri"/>
                <a:cs typeface="Times New Roman"/>
              </a:rPr>
              <a:t>Цели и задачи программы, описание ее места и роли в реализации требований Стандарта</a:t>
            </a:r>
            <a:endParaRPr lang="ru-RU" sz="1050" dirty="0">
              <a:ea typeface="Calibri"/>
              <a:cs typeface="Times New Roman"/>
            </a:endParaRPr>
          </a:p>
          <a:p>
            <a:pPr lvl="1">
              <a:lnSpc>
                <a:spcPct val="115000"/>
              </a:lnSpc>
              <a:buFont typeface="+mj-lt"/>
              <a:buAutoNum type="arabicPeriod"/>
            </a:pPr>
            <a:r>
              <a:rPr lang="ru-RU" sz="1050" dirty="0">
                <a:latin typeface="Times New Roman"/>
                <a:ea typeface="Calibri"/>
                <a:cs typeface="Times New Roman"/>
              </a:rPr>
              <a:t>Описание понятий, функций, состава и характеристик УУД и их связи с содержанием учебных предметов, внеурочной и внешкольной деятельностью</a:t>
            </a:r>
            <a:endParaRPr lang="ru-RU" sz="1050" dirty="0">
              <a:ea typeface="Calibri"/>
              <a:cs typeface="Times New Roman"/>
            </a:endParaRPr>
          </a:p>
          <a:p>
            <a:pPr lvl="1">
              <a:lnSpc>
                <a:spcPct val="115000"/>
              </a:lnSpc>
              <a:buFont typeface="+mj-lt"/>
              <a:buAutoNum type="arabicPeriod"/>
            </a:pPr>
            <a:r>
              <a:rPr lang="ru-RU" sz="1050" dirty="0">
                <a:latin typeface="Times New Roman"/>
                <a:ea typeface="Calibri"/>
                <a:cs typeface="Times New Roman"/>
              </a:rPr>
              <a:t>Типовые задачи применения УУД</a:t>
            </a:r>
            <a:endParaRPr lang="ru-RU" sz="1050" dirty="0">
              <a:ea typeface="Calibri"/>
              <a:cs typeface="Times New Roman"/>
            </a:endParaRPr>
          </a:p>
          <a:p>
            <a:pPr lvl="1">
              <a:lnSpc>
                <a:spcPct val="115000"/>
              </a:lnSpc>
              <a:buFont typeface="+mj-lt"/>
              <a:buAutoNum type="arabicPeriod"/>
              <a:tabLst>
                <a:tab pos="180340" algn="l"/>
              </a:tabLst>
            </a:pPr>
            <a:r>
              <a:rPr lang="ru-RU" sz="1050" dirty="0">
                <a:latin typeface="Times New Roman"/>
                <a:ea typeface="Calibri"/>
                <a:cs typeface="Times New Roman"/>
              </a:rPr>
              <a:t>  Описание особенностей реализации основных направлений учебно-исследовательской и проектной деятельности обучающихся</a:t>
            </a:r>
            <a:endParaRPr lang="ru-RU" sz="1050" dirty="0">
              <a:ea typeface="Calibri"/>
              <a:cs typeface="Times New Roman"/>
            </a:endParaRPr>
          </a:p>
          <a:p>
            <a:pPr lvl="1">
              <a:lnSpc>
                <a:spcPct val="115000"/>
              </a:lnSpc>
              <a:buFont typeface="+mj-lt"/>
              <a:buAutoNum type="arabicPeriod"/>
            </a:pPr>
            <a:r>
              <a:rPr lang="ru-RU" sz="1050" dirty="0">
                <a:latin typeface="Times New Roman"/>
                <a:ea typeface="Calibri"/>
                <a:cs typeface="Times New Roman"/>
              </a:rPr>
              <a:t>Описание содержания, видов и форм организации учебной деятельности по формированию и развитию ИКТ-компетенций</a:t>
            </a:r>
            <a:endParaRPr lang="ru-RU" sz="1050" dirty="0">
              <a:ea typeface="Calibri"/>
              <a:cs typeface="Times New Roman"/>
            </a:endParaRPr>
          </a:p>
          <a:p>
            <a:pPr lvl="1">
              <a:lnSpc>
                <a:spcPct val="115000"/>
              </a:lnSpc>
              <a:buFont typeface="+mj-lt"/>
              <a:buAutoNum type="arabicPeriod"/>
            </a:pPr>
            <a:r>
              <a:rPr lang="ru-RU" sz="1050" dirty="0">
                <a:latin typeface="Times New Roman"/>
                <a:ea typeface="Calibri"/>
                <a:cs typeface="Times New Roman"/>
              </a:rPr>
              <a:t>Перечень и описание основных элементов ИКТ-компетенций и инструментов их использования</a:t>
            </a:r>
            <a:endParaRPr lang="ru-RU" sz="1050" dirty="0">
              <a:ea typeface="Calibri"/>
              <a:cs typeface="Times New Roman"/>
            </a:endParaRPr>
          </a:p>
          <a:p>
            <a:pPr lvl="1">
              <a:lnSpc>
                <a:spcPct val="115000"/>
              </a:lnSpc>
              <a:buFont typeface="+mj-lt"/>
              <a:buAutoNum type="arabicPeriod"/>
            </a:pPr>
            <a:r>
              <a:rPr lang="ru-RU" sz="1050" dirty="0">
                <a:latin typeface="Times New Roman"/>
                <a:ea typeface="Calibri"/>
                <a:cs typeface="Times New Roman"/>
              </a:rPr>
              <a:t>Планируемые результаты формирования и развития компетентности обучающихся в области использования ИКТ, подготовка индивидуального проекта</a:t>
            </a:r>
            <a:endParaRPr lang="ru-RU" sz="1050" dirty="0">
              <a:ea typeface="Calibri"/>
              <a:cs typeface="Times New Roman"/>
            </a:endParaRPr>
          </a:p>
          <a:p>
            <a:pPr lvl="1">
              <a:lnSpc>
                <a:spcPct val="115000"/>
              </a:lnSpc>
              <a:buFont typeface="+mj-lt"/>
              <a:buAutoNum type="arabicPeriod"/>
            </a:pPr>
            <a:r>
              <a:rPr lang="ru-RU" sz="1050" dirty="0">
                <a:latin typeface="Times New Roman"/>
                <a:ea typeface="Calibri"/>
                <a:cs typeface="Times New Roman"/>
              </a:rPr>
              <a:t>Виды взаимодействия с учебными, научными и социальными организациями, формы привлечения консультантов, экспертов и научных руководителей</a:t>
            </a:r>
            <a:endParaRPr lang="ru-RU" sz="1050" dirty="0">
              <a:ea typeface="Calibri"/>
              <a:cs typeface="Times New Roman"/>
            </a:endParaRPr>
          </a:p>
          <a:p>
            <a:pPr lvl="1">
              <a:lnSpc>
                <a:spcPct val="115000"/>
              </a:lnSpc>
              <a:buFont typeface="+mj-lt"/>
              <a:buAutoNum type="arabicPeriod"/>
            </a:pPr>
            <a:r>
              <a:rPr lang="ru-RU" sz="1050" dirty="0">
                <a:latin typeface="Times New Roman"/>
                <a:ea typeface="Calibri"/>
                <a:cs typeface="Times New Roman"/>
              </a:rPr>
              <a:t>Описание условий, обеспечивающих УУД у обучающихся</a:t>
            </a:r>
            <a:endParaRPr lang="ru-RU" sz="1050" dirty="0">
              <a:ea typeface="Calibri"/>
              <a:cs typeface="Times New Roman"/>
            </a:endParaRPr>
          </a:p>
          <a:p>
            <a:pPr lvl="1">
              <a:lnSpc>
                <a:spcPct val="115000"/>
              </a:lnSpc>
              <a:buFont typeface="+mj-lt"/>
              <a:buAutoNum type="arabicPeriod"/>
            </a:pPr>
            <a:r>
              <a:rPr lang="ru-RU" sz="1050" dirty="0">
                <a:latin typeface="Times New Roman"/>
                <a:ea typeface="Calibri"/>
                <a:cs typeface="Times New Roman"/>
              </a:rPr>
              <a:t>Система оценки деятельности образовательного учреждения по формированию и развитию УУД у обучающихся</a:t>
            </a:r>
            <a:endParaRPr lang="ru-RU" sz="1050" dirty="0">
              <a:ea typeface="Calibri"/>
              <a:cs typeface="Times New Roman"/>
            </a:endParaRPr>
          </a:p>
          <a:p>
            <a:pPr lvl="1">
              <a:lnSpc>
                <a:spcPct val="115000"/>
              </a:lnSpc>
              <a:buFont typeface="+mj-lt"/>
              <a:buAutoNum type="arabicPeriod"/>
            </a:pPr>
            <a:r>
              <a:rPr lang="ru-RU" sz="1050" dirty="0">
                <a:latin typeface="Times New Roman"/>
                <a:ea typeface="Calibri"/>
                <a:cs typeface="Times New Roman"/>
              </a:rPr>
              <a:t>Методика и инструментарий мониторинга успешности освоения и применения обучающимися УУД</a:t>
            </a:r>
            <a:endParaRPr lang="ru-RU" sz="105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421335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Структура программ отдельных учебных предметов, курсов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ФГОС НОО  п.19.5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23528" y="2174874"/>
            <a:ext cx="4173860" cy="4278462"/>
          </a:xfrm>
        </p:spPr>
        <p:txBody>
          <a:bodyPr>
            <a:normAutofit fontScale="70000" lnSpcReduction="20000"/>
          </a:bodyPr>
          <a:lstStyle/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dirty="0">
                <a:latin typeface="Times New Roman"/>
                <a:ea typeface="Calibri"/>
                <a:cs typeface="Times New Roman"/>
              </a:rPr>
              <a:t>Пояснительная записка</a:t>
            </a:r>
            <a:endParaRPr lang="ru-RU" sz="20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dirty="0">
                <a:latin typeface="Times New Roman"/>
                <a:ea typeface="Calibri"/>
                <a:cs typeface="Times New Roman"/>
              </a:rPr>
              <a:t>Общая характеристика учебного предмета, курса</a:t>
            </a:r>
            <a:endParaRPr lang="ru-RU" sz="20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dirty="0">
                <a:latin typeface="Times New Roman"/>
                <a:ea typeface="Calibri"/>
                <a:cs typeface="Times New Roman"/>
              </a:rPr>
              <a:t>Описание места учебного предмета, курса в учебном плане</a:t>
            </a:r>
            <a:endParaRPr lang="ru-RU" sz="20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dirty="0">
                <a:latin typeface="Times New Roman"/>
                <a:ea typeface="Calibri"/>
                <a:cs typeface="Times New Roman"/>
              </a:rPr>
              <a:t>Описание ценностных ориентиров содержания учебного предмета</a:t>
            </a:r>
            <a:endParaRPr lang="ru-RU" sz="20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dirty="0">
                <a:latin typeface="Times New Roman"/>
                <a:ea typeface="Calibri"/>
                <a:cs typeface="Times New Roman"/>
              </a:rPr>
              <a:t>Личностные,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метапредметные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и предметные результаты освоения конкретного учебного предмета, курса</a:t>
            </a:r>
            <a:endParaRPr lang="ru-RU" sz="20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dirty="0">
                <a:latin typeface="Times New Roman"/>
                <a:ea typeface="Calibri"/>
                <a:cs typeface="Times New Roman"/>
              </a:rPr>
              <a:t>Содержание учебного предмета, курса</a:t>
            </a:r>
            <a:endParaRPr lang="ru-RU" sz="20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dirty="0">
                <a:latin typeface="Times New Roman"/>
                <a:ea typeface="Calibri"/>
                <a:cs typeface="Times New Roman"/>
              </a:rPr>
              <a:t>Тематическое 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планирование</a:t>
            </a:r>
            <a:endParaRPr lang="ru-RU" sz="2000" dirty="0" smtClean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dirty="0" smtClean="0">
                <a:latin typeface="Times New Roman"/>
                <a:ea typeface="Calibri"/>
              </a:rPr>
              <a:t>Описание </a:t>
            </a:r>
            <a:r>
              <a:rPr lang="ru-RU" dirty="0">
                <a:latin typeface="Times New Roman"/>
                <a:ea typeface="Calibri"/>
              </a:rPr>
              <a:t>материально-технического обеспечения </a:t>
            </a:r>
            <a:r>
              <a:rPr lang="ru-RU" dirty="0" smtClean="0">
                <a:latin typeface="Times New Roman"/>
                <a:ea typeface="Calibri"/>
              </a:rPr>
              <a:t>образовательной деятельности</a:t>
            </a:r>
            <a:endParaRPr lang="ru-RU" sz="3600" dirty="0">
              <a:ea typeface="Calibri"/>
              <a:cs typeface="Times New Roman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ФГОС ООО п.18.2.2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283968" y="2204864"/>
            <a:ext cx="4752528" cy="4392488"/>
          </a:xfrm>
        </p:spPr>
        <p:txBody>
          <a:bodyPr>
            <a:normAutofit fontScale="70000" lnSpcReduction="20000"/>
          </a:bodyPr>
          <a:lstStyle/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Пояснительная записка</a:t>
            </a:r>
            <a:endParaRPr lang="ru-RU" sz="2000" dirty="0" smtClean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Общая характеристика учебного предмета, курса</a:t>
            </a:r>
            <a:endParaRPr lang="ru-RU" sz="2000" dirty="0" smtClean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Описание места учебного предмета, курса в учебном плане</a:t>
            </a:r>
            <a:endParaRPr lang="ru-RU" sz="2000" dirty="0" smtClean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Личностные, </a:t>
            </a:r>
            <a:r>
              <a:rPr lang="ru-RU" dirty="0" err="1" smtClean="0">
                <a:latin typeface="Times New Roman"/>
                <a:ea typeface="Calibri"/>
                <a:cs typeface="Times New Roman"/>
              </a:rPr>
              <a:t>метапредметные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 и предметные результаты освоения конкретного учебного предмета, курса</a:t>
            </a:r>
            <a:endParaRPr lang="ru-RU" sz="2000" dirty="0" smtClean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Содержание учебного предмета, курса</a:t>
            </a:r>
            <a:endParaRPr lang="ru-RU" sz="2000" dirty="0" smtClean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Тематическое планирование с определением основных видов деятельности</a:t>
            </a:r>
            <a:endParaRPr lang="ru-RU" sz="2000" dirty="0" smtClean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Описание учебно-методического и материально-технического обеспечения образовательной деятельности</a:t>
            </a:r>
            <a:endParaRPr lang="ru-RU" sz="2000" dirty="0" smtClean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Планируемые результаты изучения учебного предмета, курса</a:t>
            </a:r>
            <a:endParaRPr lang="ru-RU" sz="20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917078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ФГОС НОО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dirty="0" smtClean="0"/>
              <a:t>Программа духовно-нравственного развития, воспитания обучающихся (п.19.6)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1087541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51720" y="118373"/>
            <a:ext cx="6480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600" b="1" dirty="0" smtClean="0">
                <a:ln w="18415" cmpd="sng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ФГОС НОО</a:t>
            </a:r>
            <a:endParaRPr lang="ru-RU" sz="3600" b="1" dirty="0">
              <a:ln w="18415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245694" y="725844"/>
            <a:ext cx="7344816" cy="4824536"/>
          </a:xfrm>
          <a:prstGeom prst="round2DiagRect">
            <a:avLst>
              <a:gd name="adj1" fmla="val 10133"/>
              <a:gd name="adj2" fmla="val 0"/>
            </a:avLst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3600" dirty="0" smtClean="0"/>
              <a:t>Приказ </a:t>
            </a:r>
            <a:r>
              <a:rPr lang="ru-RU" sz="3600" dirty="0"/>
              <a:t>Министерства </a:t>
            </a:r>
            <a:r>
              <a:rPr lang="ru-RU" sz="3600" dirty="0" smtClean="0"/>
              <a:t>образования и </a:t>
            </a:r>
            <a:r>
              <a:rPr lang="ru-RU" sz="3600" dirty="0"/>
              <a:t>науки Российской </a:t>
            </a:r>
            <a:r>
              <a:rPr lang="ru-RU" sz="3600" dirty="0" smtClean="0"/>
              <a:t>Федерации от </a:t>
            </a:r>
            <a:r>
              <a:rPr lang="ru-RU" sz="3600" dirty="0"/>
              <a:t>« 6 » октября 2009 г. № </a:t>
            </a:r>
            <a:r>
              <a:rPr lang="ru-RU" sz="3600" dirty="0" smtClean="0"/>
              <a:t>373, с изменениями и дополнениями от 26.11.2010 №1241, от 22.09.2011 №2357, от 18.12.2012 №1060, </a:t>
            </a:r>
            <a:r>
              <a:rPr lang="ru-RU" sz="3600" u="sng" dirty="0" smtClean="0">
                <a:solidFill>
                  <a:srgbClr val="FF0000"/>
                </a:solidFill>
              </a:rPr>
              <a:t>от 29.12.2014г. №1643,  от 18.05.2015г. №507 </a:t>
            </a:r>
            <a:endParaRPr lang="ru-RU" sz="36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91247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143000"/>
          </a:xfrm>
        </p:spPr>
        <p:txBody>
          <a:bodyPr>
            <a:normAutofit fontScale="90000"/>
          </a:bodyPr>
          <a:lstStyle/>
          <a:p>
            <a:pPr lvl="0">
              <a:spcBef>
                <a:spcPct val="20000"/>
              </a:spcBef>
            </a:pPr>
            <a:r>
              <a:rPr lang="ru-RU" dirty="0" smtClean="0"/>
              <a:t>Структура программы формирования экологической культуры, здорового и безопасного образа </a:t>
            </a:r>
            <a:r>
              <a:rPr lang="ru-RU" sz="4000" dirty="0" smtClean="0"/>
              <a:t>жизни(</a:t>
            </a:r>
            <a:r>
              <a:rPr lang="ru-RU" sz="4000" dirty="0" smtClean="0">
                <a:solidFill>
                  <a:prstClr val="black"/>
                </a:solidFill>
                <a:ea typeface="+mn-ea"/>
                <a:cs typeface="+mn-cs"/>
              </a:rPr>
              <a:t>п. 19.7 ФГОС НОО)</a:t>
            </a:r>
            <a:r>
              <a:rPr lang="ru-RU" sz="4000" dirty="0" smtClean="0"/>
              <a:t>: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492896"/>
            <a:ext cx="8229600" cy="3633267"/>
          </a:xfrm>
        </p:spPr>
        <p:txBody>
          <a:bodyPr>
            <a:normAutofit fontScale="92500" lnSpcReduction="20000"/>
          </a:bodyPr>
          <a:lstStyle/>
          <a:p>
            <a:pPr lvl="1">
              <a:lnSpc>
                <a:spcPct val="115000"/>
              </a:lnSpc>
              <a:buFont typeface="+mj-lt"/>
              <a:buAutoNum type="arabicPeriod"/>
            </a:pPr>
            <a:r>
              <a:rPr lang="ru-RU" dirty="0">
                <a:latin typeface="Times New Roman"/>
                <a:ea typeface="Calibri"/>
                <a:cs typeface="Times New Roman"/>
              </a:rPr>
              <a:t>Цель, задачи и результаты деятельности</a:t>
            </a:r>
            <a:endParaRPr lang="ru-RU" sz="2400" dirty="0">
              <a:ea typeface="Calibri"/>
              <a:cs typeface="Times New Roman"/>
            </a:endParaRPr>
          </a:p>
          <a:p>
            <a:pPr lvl="1">
              <a:lnSpc>
                <a:spcPct val="115000"/>
              </a:lnSpc>
              <a:buFont typeface="+mj-lt"/>
              <a:buAutoNum type="arabicPeriod"/>
            </a:pPr>
            <a:r>
              <a:rPr lang="ru-RU" dirty="0">
                <a:latin typeface="Times New Roman"/>
                <a:ea typeface="Calibri"/>
                <a:cs typeface="Times New Roman"/>
              </a:rPr>
              <a:t>Направления деятельности по здоровье сбережению</a:t>
            </a:r>
            <a:endParaRPr lang="ru-RU" sz="2400" dirty="0">
              <a:ea typeface="Calibri"/>
              <a:cs typeface="Times New Roman"/>
            </a:endParaRPr>
          </a:p>
          <a:p>
            <a:pPr lvl="1">
              <a:lnSpc>
                <a:spcPct val="115000"/>
              </a:lnSpc>
              <a:buFont typeface="+mj-lt"/>
              <a:buAutoNum type="arabicPeriod"/>
            </a:pPr>
            <a:r>
              <a:rPr lang="ru-RU" dirty="0">
                <a:latin typeface="Times New Roman"/>
                <a:ea typeface="Calibri"/>
                <a:cs typeface="Times New Roman"/>
              </a:rPr>
              <a:t>Модели организации работы, виды деятельности и формы занятий</a:t>
            </a:r>
            <a:endParaRPr lang="ru-RU" sz="2400" dirty="0">
              <a:ea typeface="Calibri"/>
              <a:cs typeface="Times New Roman"/>
            </a:endParaRPr>
          </a:p>
          <a:p>
            <a:pPr lvl="1">
              <a:lnSpc>
                <a:spcPct val="115000"/>
              </a:lnSpc>
              <a:buFont typeface="+mj-lt"/>
              <a:buAutoNum type="arabicPeriod"/>
            </a:pPr>
            <a:r>
              <a:rPr lang="ru-RU" dirty="0">
                <a:latin typeface="Times New Roman"/>
                <a:ea typeface="Calibri"/>
                <a:cs typeface="Times New Roman"/>
              </a:rPr>
              <a:t>Критерии, показатели эффективности</a:t>
            </a:r>
            <a:endParaRPr lang="ru-RU" sz="2400" dirty="0">
              <a:ea typeface="Calibri"/>
              <a:cs typeface="Times New Roman"/>
            </a:endParaRPr>
          </a:p>
          <a:p>
            <a:pPr lvl="1">
              <a:lnSpc>
                <a:spcPct val="115000"/>
              </a:lnSpc>
              <a:buFont typeface="+mj-lt"/>
              <a:buAutoNum type="arabicPeriod"/>
            </a:pPr>
            <a:r>
              <a:rPr lang="ru-RU" dirty="0">
                <a:latin typeface="Times New Roman"/>
                <a:ea typeface="Calibri"/>
                <a:cs typeface="Times New Roman"/>
              </a:rPr>
              <a:t>Методика и инструментарий мониторинга достижений планируемых 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результатов</a:t>
            </a:r>
            <a:endParaRPr lang="ru-RU" sz="24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170391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Структура программы воспитания и социализации (п.18.2.3 ФГОС ООО):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324544" y="1700808"/>
            <a:ext cx="8665727" cy="4968552"/>
          </a:xfrm>
        </p:spPr>
        <p:txBody>
          <a:bodyPr>
            <a:noAutofit/>
          </a:bodyPr>
          <a:lstStyle/>
          <a:p>
            <a:pPr lvl="1">
              <a:lnSpc>
                <a:spcPct val="115000"/>
              </a:lnSpc>
              <a:buFont typeface="+mj-lt"/>
              <a:buAutoNum type="arabicPeriod"/>
            </a:pPr>
            <a:r>
              <a:rPr lang="ru-RU" sz="1200" dirty="0">
                <a:latin typeface="Times New Roman"/>
                <a:ea typeface="Calibri"/>
                <a:cs typeface="Times New Roman"/>
              </a:rPr>
              <a:t> Цель и задачи духовно-нравственного развития, воспитания и социализации обучающихся, описание ценностных ориентиров</a:t>
            </a:r>
            <a:endParaRPr lang="ru-RU" sz="1200" dirty="0">
              <a:ea typeface="Calibri"/>
              <a:cs typeface="Times New Roman"/>
            </a:endParaRPr>
          </a:p>
          <a:p>
            <a:pPr lvl="1">
              <a:lnSpc>
                <a:spcPct val="115000"/>
              </a:lnSpc>
              <a:buFont typeface="+mj-lt"/>
              <a:buAutoNum type="arabicPeriod"/>
            </a:pPr>
            <a:r>
              <a:rPr lang="ru-RU" sz="1200" dirty="0">
                <a:latin typeface="Times New Roman"/>
                <a:ea typeface="Calibri"/>
                <a:cs typeface="Times New Roman"/>
              </a:rPr>
              <a:t> Направления деятельности по духовно-нравственного развития, воспитания и социализации, профессиональной ориентации обучающихся, </a:t>
            </a:r>
            <a:r>
              <a:rPr lang="ru-RU" sz="1200" dirty="0" err="1">
                <a:latin typeface="Times New Roman"/>
                <a:ea typeface="Calibri"/>
                <a:cs typeface="Times New Roman"/>
              </a:rPr>
              <a:t>здоровьесберегающей</a:t>
            </a:r>
            <a:r>
              <a:rPr lang="ru-RU" sz="1200" dirty="0">
                <a:latin typeface="Times New Roman"/>
                <a:ea typeface="Calibri"/>
                <a:cs typeface="Times New Roman"/>
              </a:rPr>
              <a:t> деятельности и формированию экологической культуры обучающихся</a:t>
            </a:r>
            <a:endParaRPr lang="ru-RU" sz="1200" dirty="0">
              <a:ea typeface="Calibri"/>
              <a:cs typeface="Times New Roman"/>
            </a:endParaRPr>
          </a:p>
          <a:p>
            <a:pPr lvl="1">
              <a:lnSpc>
                <a:spcPct val="115000"/>
              </a:lnSpc>
              <a:buFont typeface="+mj-lt"/>
              <a:buAutoNum type="arabicPeriod"/>
            </a:pPr>
            <a:r>
              <a:rPr lang="ru-RU" sz="1200" dirty="0">
                <a:latin typeface="Times New Roman"/>
                <a:ea typeface="Calibri"/>
                <a:cs typeface="Times New Roman"/>
              </a:rPr>
              <a:t>Содержание, виды деятельности и формы занятий с обучающими по каждому из направлений духовно-нравственного развития, воспитания и социализации обучающихся</a:t>
            </a:r>
            <a:endParaRPr lang="ru-RU" sz="1200" dirty="0">
              <a:ea typeface="Calibri"/>
              <a:cs typeface="Times New Roman"/>
            </a:endParaRPr>
          </a:p>
          <a:p>
            <a:pPr lvl="1">
              <a:lnSpc>
                <a:spcPct val="115000"/>
              </a:lnSpc>
              <a:buFont typeface="+mj-lt"/>
              <a:buAutoNum type="arabicPeriod"/>
            </a:pPr>
            <a:r>
              <a:rPr lang="ru-RU" sz="1200" dirty="0">
                <a:latin typeface="Times New Roman"/>
                <a:ea typeface="Calibri"/>
                <a:cs typeface="Times New Roman"/>
              </a:rPr>
              <a:t>Формы индивидуальной и групповой организации профессиональной ориентации обучающихся</a:t>
            </a:r>
            <a:endParaRPr lang="ru-RU" sz="1200" dirty="0">
              <a:ea typeface="Calibri"/>
              <a:cs typeface="Times New Roman"/>
            </a:endParaRPr>
          </a:p>
          <a:p>
            <a:pPr lvl="1">
              <a:lnSpc>
                <a:spcPct val="115000"/>
              </a:lnSpc>
              <a:buFont typeface="+mj-lt"/>
              <a:buAutoNum type="arabicPeriod"/>
            </a:pPr>
            <a:r>
              <a:rPr lang="ru-RU" sz="1200" dirty="0">
                <a:latin typeface="Times New Roman"/>
                <a:ea typeface="Calibri"/>
                <a:cs typeface="Times New Roman"/>
              </a:rPr>
              <a:t>Этапы организации работы в системе социального воспитания в рамках ОУ, совместной деятельности с предприятиями</a:t>
            </a:r>
            <a:endParaRPr lang="ru-RU" sz="1200" dirty="0">
              <a:ea typeface="Calibri"/>
              <a:cs typeface="Times New Roman"/>
            </a:endParaRPr>
          </a:p>
          <a:p>
            <a:pPr lvl="1">
              <a:lnSpc>
                <a:spcPct val="115000"/>
              </a:lnSpc>
              <a:buFont typeface="+mj-lt"/>
              <a:buAutoNum type="arabicPeriod"/>
            </a:pPr>
            <a:r>
              <a:rPr lang="ru-RU" sz="1200" dirty="0">
                <a:latin typeface="Times New Roman"/>
                <a:ea typeface="Calibri"/>
                <a:cs typeface="Times New Roman"/>
              </a:rPr>
              <a:t>Основные формы организации педагогической поддержки социализации обучающихся</a:t>
            </a:r>
            <a:endParaRPr lang="ru-RU" sz="1200" dirty="0">
              <a:ea typeface="Calibri"/>
              <a:cs typeface="Times New Roman"/>
            </a:endParaRPr>
          </a:p>
          <a:p>
            <a:pPr lvl="1">
              <a:lnSpc>
                <a:spcPct val="115000"/>
              </a:lnSpc>
              <a:buFont typeface="+mj-lt"/>
              <a:buAutoNum type="arabicPeriod"/>
            </a:pPr>
            <a:r>
              <a:rPr lang="ru-RU" sz="1200" dirty="0">
                <a:latin typeface="Times New Roman"/>
                <a:ea typeface="Calibri"/>
                <a:cs typeface="Times New Roman"/>
              </a:rPr>
              <a:t>Модели организации работы по формированию экологически целесообразного, здорового и безопасного образа жизни</a:t>
            </a:r>
            <a:endParaRPr lang="ru-RU" sz="1200" dirty="0">
              <a:ea typeface="Calibri"/>
              <a:cs typeface="Times New Roman"/>
            </a:endParaRPr>
          </a:p>
          <a:p>
            <a:pPr lvl="1">
              <a:lnSpc>
                <a:spcPct val="115000"/>
              </a:lnSpc>
              <a:buFont typeface="+mj-lt"/>
              <a:buAutoNum type="arabicPeriod"/>
            </a:pPr>
            <a:r>
              <a:rPr lang="ru-RU" sz="1200" dirty="0">
                <a:latin typeface="Times New Roman"/>
                <a:ea typeface="Calibri"/>
                <a:cs typeface="Times New Roman"/>
              </a:rPr>
              <a:t>Описание деятельности ОУ в области непрерывного экологического </a:t>
            </a:r>
            <a:r>
              <a:rPr lang="ru-RU" sz="1200" dirty="0" err="1">
                <a:latin typeface="Times New Roman"/>
                <a:ea typeface="Calibri"/>
                <a:cs typeface="Times New Roman"/>
              </a:rPr>
              <a:t>здоровьесберегающего</a:t>
            </a:r>
            <a:r>
              <a:rPr lang="ru-RU" sz="1200" dirty="0">
                <a:latin typeface="Times New Roman"/>
                <a:ea typeface="Calibri"/>
                <a:cs typeface="Times New Roman"/>
              </a:rPr>
              <a:t> образования обучающихся</a:t>
            </a:r>
            <a:endParaRPr lang="ru-RU" sz="1200" dirty="0">
              <a:ea typeface="Calibri"/>
              <a:cs typeface="Times New Roman"/>
            </a:endParaRPr>
          </a:p>
          <a:p>
            <a:pPr lvl="1">
              <a:lnSpc>
                <a:spcPct val="115000"/>
              </a:lnSpc>
              <a:buFont typeface="+mj-lt"/>
              <a:buAutoNum type="arabicPeriod"/>
            </a:pPr>
            <a:r>
              <a:rPr lang="ru-RU" sz="1200" dirty="0">
                <a:latin typeface="Times New Roman"/>
                <a:ea typeface="Calibri"/>
                <a:cs typeface="Times New Roman"/>
              </a:rPr>
              <a:t>Система поощрения социальной успешности и проявлений активной жизненной позиции обучающихся</a:t>
            </a:r>
            <a:endParaRPr lang="ru-RU" sz="1200" dirty="0">
              <a:ea typeface="Calibri"/>
              <a:cs typeface="Times New Roman"/>
            </a:endParaRPr>
          </a:p>
          <a:p>
            <a:pPr lvl="1">
              <a:lnSpc>
                <a:spcPct val="115000"/>
              </a:lnSpc>
              <a:buFont typeface="+mj-lt"/>
              <a:buAutoNum type="arabicPeriod"/>
            </a:pPr>
            <a:r>
              <a:rPr lang="ru-RU" sz="1200" dirty="0">
                <a:latin typeface="Times New Roman"/>
                <a:ea typeface="Calibri"/>
                <a:cs typeface="Times New Roman"/>
              </a:rPr>
              <a:t>Критерии, показатели эффективности деятельности ОУ в части духовно-нравственного развития, воспитания и социализации обучающихся, формирования здорового и безопасного образа жизни и экологической культуры</a:t>
            </a:r>
            <a:endParaRPr lang="ru-RU" sz="1200" dirty="0">
              <a:ea typeface="Calibri"/>
              <a:cs typeface="Times New Roman"/>
            </a:endParaRPr>
          </a:p>
          <a:p>
            <a:pPr lvl="1">
              <a:lnSpc>
                <a:spcPct val="115000"/>
              </a:lnSpc>
              <a:buFont typeface="+mj-lt"/>
              <a:buAutoNum type="arabicPeriod"/>
            </a:pPr>
            <a:r>
              <a:rPr lang="ru-RU" sz="1200" dirty="0">
                <a:latin typeface="Times New Roman"/>
                <a:ea typeface="Calibri"/>
                <a:cs typeface="Times New Roman"/>
              </a:rPr>
              <a:t>Методика и инструментарий мониторинга духовно-нравственного развития, воспитания и социализации обучающихся</a:t>
            </a:r>
            <a:endParaRPr lang="ru-RU" sz="1200" dirty="0">
              <a:ea typeface="Calibri"/>
              <a:cs typeface="Times New Roman"/>
            </a:endParaRPr>
          </a:p>
          <a:p>
            <a:pPr lvl="1">
              <a:lnSpc>
                <a:spcPct val="115000"/>
              </a:lnSpc>
              <a:buFont typeface="+mj-lt"/>
              <a:buAutoNum type="arabicPeriod"/>
            </a:pPr>
            <a:r>
              <a:rPr lang="ru-RU" sz="1200" dirty="0">
                <a:latin typeface="Times New Roman"/>
                <a:ea typeface="Calibri"/>
                <a:cs typeface="Times New Roman"/>
              </a:rPr>
              <a:t>Планируемые результаты духовно-нравственного развития, воспитания и социализации обучающихся, формирование экологической культуры, культуры здорового и безопасного образа жизни</a:t>
            </a:r>
            <a:endParaRPr lang="ru-RU" sz="12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07485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Структура программы коррекционной работы: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87624" y="1556792"/>
            <a:ext cx="4040188" cy="639762"/>
          </a:xfrm>
        </p:spPr>
        <p:txBody>
          <a:bodyPr/>
          <a:lstStyle/>
          <a:p>
            <a:r>
              <a:rPr lang="ru-RU" dirty="0" smtClean="0"/>
              <a:t>ФГОС НОО п.19.8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5508" y="2204864"/>
            <a:ext cx="4101852" cy="4278461"/>
          </a:xfrm>
        </p:spPr>
        <p:txBody>
          <a:bodyPr>
            <a:normAutofit fontScale="92500" lnSpcReduction="20000"/>
          </a:bodyPr>
          <a:lstStyle/>
          <a:p>
            <a:pPr lvl="1">
              <a:lnSpc>
                <a:spcPct val="115000"/>
              </a:lnSpc>
              <a:buFont typeface="+mj-lt"/>
              <a:buAutoNum type="arabicPeriod"/>
            </a:pPr>
            <a:r>
              <a:rPr lang="ru-RU" dirty="0">
                <a:latin typeface="Times New Roman"/>
                <a:ea typeface="Calibri"/>
                <a:cs typeface="Times New Roman"/>
              </a:rPr>
              <a:t>Перечень, содержание и план реализации индивидуально ориентированных коррекционных мероприятий</a:t>
            </a:r>
            <a:endParaRPr lang="ru-RU" sz="1800" dirty="0">
              <a:ea typeface="Calibri"/>
              <a:cs typeface="Times New Roman"/>
            </a:endParaRPr>
          </a:p>
          <a:p>
            <a:pPr lvl="1">
              <a:lnSpc>
                <a:spcPct val="115000"/>
              </a:lnSpc>
              <a:buFont typeface="+mj-lt"/>
              <a:buAutoNum type="arabicPeriod"/>
            </a:pPr>
            <a:r>
              <a:rPr lang="ru-RU" dirty="0">
                <a:latin typeface="Times New Roman"/>
                <a:ea typeface="Calibri"/>
                <a:cs typeface="Times New Roman"/>
              </a:rPr>
              <a:t>Система комплексного психолого-медико-педагогического сопровождения </a:t>
            </a:r>
            <a:r>
              <a:rPr lang="ru-RU" u="sng" dirty="0">
                <a:latin typeface="Times New Roman"/>
                <a:ea typeface="Calibri"/>
                <a:cs typeface="Times New Roman"/>
              </a:rPr>
              <a:t>детей с ОВЗ</a:t>
            </a:r>
            <a:endParaRPr lang="ru-RU" sz="1800" u="sng" dirty="0">
              <a:ea typeface="Calibri"/>
              <a:cs typeface="Times New Roman"/>
            </a:endParaRPr>
          </a:p>
          <a:p>
            <a:pPr lvl="1">
              <a:lnSpc>
                <a:spcPct val="115000"/>
              </a:lnSpc>
              <a:buFont typeface="+mj-lt"/>
              <a:buAutoNum type="arabicPeriod"/>
            </a:pPr>
            <a:r>
              <a:rPr lang="ru-RU" dirty="0">
                <a:latin typeface="Times New Roman"/>
                <a:ea typeface="Calibri"/>
                <a:cs typeface="Times New Roman"/>
              </a:rPr>
              <a:t>Описание специальных условий обучения детей с ОВЗ</a:t>
            </a:r>
            <a:endParaRPr lang="ru-RU" sz="1800" dirty="0">
              <a:ea typeface="Calibri"/>
              <a:cs typeface="Times New Roman"/>
            </a:endParaRPr>
          </a:p>
          <a:p>
            <a:pPr lvl="1">
              <a:lnSpc>
                <a:spcPct val="115000"/>
              </a:lnSpc>
              <a:buFont typeface="+mj-lt"/>
              <a:buAutoNum type="arabicPeriod"/>
            </a:pPr>
            <a:r>
              <a:rPr lang="ru-RU" dirty="0">
                <a:latin typeface="Times New Roman"/>
                <a:ea typeface="Calibri"/>
                <a:cs typeface="Times New Roman"/>
              </a:rPr>
              <a:t>Механизмы взаимодействия специалистов</a:t>
            </a:r>
            <a:endParaRPr lang="ru-RU" sz="1800" dirty="0">
              <a:ea typeface="Calibri"/>
              <a:cs typeface="Times New Roman"/>
            </a:endParaRPr>
          </a:p>
          <a:p>
            <a:pPr lvl="1">
              <a:lnSpc>
                <a:spcPct val="115000"/>
              </a:lnSpc>
              <a:buFont typeface="+mj-lt"/>
              <a:buAutoNum type="arabicPeriod"/>
            </a:pPr>
            <a:r>
              <a:rPr lang="ru-RU" dirty="0">
                <a:latin typeface="Times New Roman"/>
                <a:ea typeface="Calibri"/>
                <a:cs typeface="Times New Roman"/>
              </a:rPr>
              <a:t>Планируемые результаты коррекционной работы</a:t>
            </a:r>
            <a:endParaRPr lang="ru-RU" sz="1800" dirty="0"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860032" y="1556792"/>
            <a:ext cx="4041775" cy="639762"/>
          </a:xfrm>
        </p:spPr>
        <p:txBody>
          <a:bodyPr/>
          <a:lstStyle/>
          <a:p>
            <a:r>
              <a:rPr lang="ru-RU" dirty="0" smtClean="0"/>
              <a:t>ФГОС ООО п.18.2.4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707904" y="2276872"/>
            <a:ext cx="4186808" cy="4422477"/>
          </a:xfrm>
        </p:spPr>
        <p:txBody>
          <a:bodyPr>
            <a:normAutofit fontScale="85000" lnSpcReduction="10000"/>
          </a:bodyPr>
          <a:lstStyle/>
          <a:p>
            <a:pPr lvl="1">
              <a:lnSpc>
                <a:spcPct val="115000"/>
              </a:lnSpc>
              <a:buFont typeface="+mj-lt"/>
              <a:buAutoNum type="arabicPeriod"/>
            </a:pPr>
            <a:r>
              <a:rPr lang="ru-RU" dirty="0">
                <a:latin typeface="Times New Roman"/>
                <a:ea typeface="Calibri"/>
                <a:cs typeface="Times New Roman"/>
              </a:rPr>
              <a:t>Цель и задачи коррекционной работы </a:t>
            </a:r>
            <a:endParaRPr lang="ru-RU" sz="1800" dirty="0">
              <a:ea typeface="Calibri"/>
              <a:cs typeface="Times New Roman"/>
            </a:endParaRPr>
          </a:p>
          <a:p>
            <a:pPr lvl="1">
              <a:lnSpc>
                <a:spcPct val="115000"/>
              </a:lnSpc>
              <a:buFont typeface="+mj-lt"/>
              <a:buAutoNum type="arabicPeriod"/>
            </a:pPr>
            <a:r>
              <a:rPr lang="ru-RU" dirty="0">
                <a:latin typeface="Times New Roman"/>
                <a:ea typeface="Calibri"/>
                <a:cs typeface="Times New Roman"/>
              </a:rPr>
              <a:t>Перечень и содержание индивидуально ориентированных коррекционных направлений работы</a:t>
            </a:r>
            <a:endParaRPr lang="ru-RU" sz="1800" dirty="0">
              <a:ea typeface="Calibri"/>
              <a:cs typeface="Times New Roman"/>
            </a:endParaRPr>
          </a:p>
          <a:p>
            <a:pPr lvl="1">
              <a:lnSpc>
                <a:spcPct val="115000"/>
              </a:lnSpc>
              <a:buFont typeface="+mj-lt"/>
              <a:buAutoNum type="arabicPeriod"/>
            </a:pPr>
            <a:r>
              <a:rPr lang="ru-RU" dirty="0">
                <a:latin typeface="Times New Roman"/>
                <a:ea typeface="Calibri"/>
                <a:cs typeface="Times New Roman"/>
              </a:rPr>
              <a:t>Система комплексного психолого-медико-педагогического сопровождения и поддержки </a:t>
            </a:r>
            <a:r>
              <a:rPr lang="ru-RU" u="sng" dirty="0">
                <a:latin typeface="Times New Roman"/>
                <a:ea typeface="Calibri"/>
                <a:cs typeface="Times New Roman"/>
              </a:rPr>
              <a:t>обучающихся с ОВЗ</a:t>
            </a:r>
            <a:endParaRPr lang="ru-RU" sz="1800" dirty="0">
              <a:ea typeface="Calibri"/>
              <a:cs typeface="Times New Roman"/>
            </a:endParaRPr>
          </a:p>
          <a:p>
            <a:pPr lvl="1">
              <a:lnSpc>
                <a:spcPct val="115000"/>
              </a:lnSpc>
              <a:buFont typeface="+mj-lt"/>
              <a:buAutoNum type="arabicPeriod"/>
            </a:pPr>
            <a:r>
              <a:rPr lang="ru-RU" dirty="0">
                <a:latin typeface="Times New Roman"/>
                <a:ea typeface="Calibri"/>
                <a:cs typeface="Times New Roman"/>
              </a:rPr>
              <a:t>Механизмы взаимодействия специалистов </a:t>
            </a:r>
            <a:endParaRPr lang="ru-RU" sz="1800" dirty="0">
              <a:ea typeface="Calibri"/>
              <a:cs typeface="Times New Roman"/>
            </a:endParaRPr>
          </a:p>
          <a:p>
            <a:pPr lvl="1">
              <a:lnSpc>
                <a:spcPct val="115000"/>
              </a:lnSpc>
              <a:buFont typeface="+mj-lt"/>
              <a:buAutoNum type="arabicPeriod"/>
            </a:pPr>
            <a:r>
              <a:rPr lang="ru-RU" dirty="0">
                <a:latin typeface="Times New Roman"/>
                <a:ea typeface="Calibri"/>
                <a:cs typeface="Times New Roman"/>
              </a:rPr>
              <a:t>Планируемые результаты коррекционной работы</a:t>
            </a:r>
            <a:endParaRPr lang="ru-RU" sz="1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98480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/>
              <a:t>Организационный раздел:</a:t>
            </a:r>
            <a:endParaRPr lang="ru-RU" sz="5400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ФГОС НОО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23528" y="2174874"/>
            <a:ext cx="4173860" cy="4278462"/>
          </a:xfrm>
        </p:spPr>
        <p:txBody>
          <a:bodyPr>
            <a:normAutofit/>
          </a:bodyPr>
          <a:lstStyle/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sz="2800" i="1" dirty="0" smtClean="0">
                <a:latin typeface="Times New Roman"/>
                <a:ea typeface="Calibri"/>
                <a:cs typeface="Times New Roman"/>
              </a:rPr>
              <a:t>Учебный план (п.19.3)</a:t>
            </a:r>
            <a:endParaRPr lang="ru-RU" sz="2800" dirty="0" smtClean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sz="2800" i="1" dirty="0" smtClean="0">
                <a:latin typeface="Times New Roman"/>
                <a:ea typeface="Calibri"/>
                <a:cs typeface="Times New Roman"/>
              </a:rPr>
              <a:t>План внеурочной деятельности (п.19.10), </a:t>
            </a:r>
            <a:r>
              <a:rPr lang="ru-RU" sz="2800" i="1" u="sng" dirty="0" smtClean="0">
                <a:latin typeface="Times New Roman"/>
                <a:ea typeface="Calibri"/>
                <a:cs typeface="Times New Roman"/>
              </a:rPr>
              <a:t>календарный учебный график</a:t>
            </a:r>
            <a:endParaRPr lang="ru-RU" sz="2800" u="sng" dirty="0" smtClean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sz="2800" i="1" dirty="0" smtClean="0">
                <a:latin typeface="Times New Roman"/>
                <a:ea typeface="Calibri"/>
                <a:cs typeface="Times New Roman"/>
              </a:rPr>
              <a:t>Система условий реализации ООП НОО (п.19.11)</a:t>
            </a:r>
            <a:endParaRPr lang="ru-RU" sz="2800" dirty="0">
              <a:ea typeface="Calibri"/>
              <a:cs typeface="Times New Roman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ФГОС ООО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572000" y="2204864"/>
            <a:ext cx="4392488" cy="4181868"/>
          </a:xfrm>
        </p:spPr>
        <p:txBody>
          <a:bodyPr>
            <a:normAutofit fontScale="92500" lnSpcReduction="10000"/>
          </a:bodyPr>
          <a:lstStyle/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sz="2800" i="1" dirty="0">
                <a:latin typeface="Times New Roman"/>
                <a:ea typeface="Calibri"/>
                <a:cs typeface="Times New Roman"/>
              </a:rPr>
              <a:t>Учебный план (п.18.3.1</a:t>
            </a:r>
            <a:r>
              <a:rPr lang="ru-RU" sz="2800" i="1" dirty="0" smtClean="0">
                <a:latin typeface="Times New Roman"/>
                <a:ea typeface="Calibri"/>
                <a:cs typeface="Times New Roman"/>
              </a:rPr>
              <a:t>), </a:t>
            </a:r>
            <a:r>
              <a:rPr lang="ru-RU" sz="2800" i="1" u="sng" dirty="0" smtClean="0">
                <a:latin typeface="Times New Roman"/>
                <a:ea typeface="Calibri"/>
                <a:cs typeface="Times New Roman"/>
              </a:rPr>
              <a:t>календарный учебный график (п.18.3.1.1), план внеурочной деятельности (п.18.3.1.2.)</a:t>
            </a:r>
            <a:endParaRPr lang="ru-RU" sz="2800" u="sng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sz="2800" i="1" dirty="0">
                <a:latin typeface="Times New Roman"/>
                <a:ea typeface="Calibri"/>
                <a:cs typeface="Times New Roman"/>
              </a:rPr>
              <a:t>Система условий реализации ООП </a:t>
            </a:r>
            <a:r>
              <a:rPr lang="ru-RU" sz="2800" i="1" dirty="0" smtClean="0">
                <a:latin typeface="Times New Roman"/>
                <a:ea typeface="Calibri"/>
                <a:cs typeface="Times New Roman"/>
              </a:rPr>
              <a:t>ООО; </a:t>
            </a:r>
            <a:r>
              <a:rPr lang="ru-RU" sz="2800" i="1" u="sng" dirty="0" smtClean="0">
                <a:latin typeface="Times New Roman"/>
                <a:ea typeface="Calibri"/>
                <a:cs typeface="Times New Roman"/>
              </a:rPr>
              <a:t>оценочные и методические материалы</a:t>
            </a:r>
            <a:r>
              <a:rPr lang="ru-RU" sz="2800" i="1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i="1" dirty="0">
                <a:latin typeface="Times New Roman"/>
                <a:ea typeface="Calibri"/>
                <a:cs typeface="Times New Roman"/>
              </a:rPr>
              <a:t>(п.18.3.2)</a:t>
            </a:r>
            <a:endParaRPr lang="ru-RU" sz="2800" dirty="0">
              <a:ea typeface="Calibri"/>
              <a:cs typeface="Times New Roman"/>
            </a:endParaRP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9101717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Структура системы условий: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544" y="1196752"/>
            <a:ext cx="4040188" cy="639762"/>
          </a:xfrm>
        </p:spPr>
        <p:txBody>
          <a:bodyPr/>
          <a:lstStyle/>
          <a:p>
            <a:r>
              <a:rPr lang="ru-RU" dirty="0" smtClean="0"/>
              <a:t>ФГОС НОО п.19.11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07504" y="1772816"/>
            <a:ext cx="4245868" cy="4494486"/>
          </a:xfrm>
        </p:spPr>
        <p:txBody>
          <a:bodyPr>
            <a:noAutofit/>
          </a:bodyPr>
          <a:lstStyle/>
          <a:p>
            <a:pPr marL="457200" lvl="1" indent="0">
              <a:lnSpc>
                <a:spcPct val="115000"/>
              </a:lnSpc>
              <a:buNone/>
            </a:pPr>
            <a:r>
              <a:rPr lang="ru-RU" sz="1600" dirty="0" smtClean="0">
                <a:latin typeface="Times New Roman"/>
                <a:ea typeface="Calibri"/>
                <a:cs typeface="Times New Roman"/>
              </a:rPr>
              <a:t>1. Описание </a:t>
            </a:r>
            <a:r>
              <a:rPr lang="ru-RU" sz="1600" dirty="0">
                <a:latin typeface="Times New Roman"/>
                <a:ea typeface="Calibri"/>
                <a:cs typeface="Times New Roman"/>
              </a:rPr>
              <a:t>имеющихся условий:</a:t>
            </a:r>
            <a:endParaRPr lang="ru-RU" sz="16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600" dirty="0">
                <a:latin typeface="Times New Roman"/>
                <a:ea typeface="Calibri"/>
                <a:cs typeface="Times New Roman"/>
              </a:rPr>
              <a:t>- кадровых (п.23)</a:t>
            </a:r>
            <a:endParaRPr lang="ru-RU" sz="16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600" dirty="0">
                <a:latin typeface="Times New Roman"/>
                <a:ea typeface="Calibri"/>
                <a:cs typeface="Times New Roman"/>
              </a:rPr>
              <a:t>- психолого-педагогических (п.28)</a:t>
            </a:r>
            <a:endParaRPr lang="ru-RU" sz="16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600" dirty="0">
                <a:latin typeface="Times New Roman"/>
                <a:ea typeface="Calibri"/>
                <a:cs typeface="Times New Roman"/>
              </a:rPr>
              <a:t>-финансовых (п.24)</a:t>
            </a:r>
            <a:endParaRPr lang="ru-RU" sz="16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600" dirty="0">
                <a:latin typeface="Times New Roman"/>
                <a:ea typeface="Calibri"/>
                <a:cs typeface="Times New Roman"/>
              </a:rPr>
              <a:t>- материально-технических (п.25)</a:t>
            </a:r>
            <a:endParaRPr lang="ru-RU" sz="16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600" dirty="0">
                <a:latin typeface="Times New Roman"/>
                <a:ea typeface="Calibri"/>
                <a:cs typeface="Times New Roman"/>
              </a:rPr>
              <a:t>- учебно-методических (п.27)</a:t>
            </a:r>
            <a:endParaRPr lang="ru-RU" sz="16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600" dirty="0" smtClean="0">
                <a:latin typeface="Times New Roman"/>
                <a:ea typeface="Calibri"/>
                <a:cs typeface="Times New Roman"/>
              </a:rPr>
              <a:t>- информационных </a:t>
            </a:r>
            <a:r>
              <a:rPr lang="ru-RU" sz="1600" dirty="0">
                <a:latin typeface="Times New Roman"/>
                <a:ea typeface="Calibri"/>
                <a:cs typeface="Times New Roman"/>
              </a:rPr>
              <a:t>(п.26)</a:t>
            </a:r>
            <a:endParaRPr lang="ru-RU" sz="16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6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1600" dirty="0" smtClean="0">
                <a:latin typeface="Times New Roman"/>
                <a:ea typeface="Calibri"/>
                <a:cs typeface="Times New Roman"/>
              </a:rPr>
              <a:t>        2</a:t>
            </a:r>
            <a:r>
              <a:rPr lang="ru-RU" sz="1600" dirty="0">
                <a:latin typeface="Times New Roman"/>
                <a:ea typeface="Calibri"/>
                <a:cs typeface="Times New Roman"/>
              </a:rPr>
              <a:t>. Обоснование необходимых изменений в имеющихся условиях</a:t>
            </a:r>
            <a:endParaRPr lang="ru-RU" sz="16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6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1600" dirty="0" smtClean="0">
                <a:latin typeface="Times New Roman"/>
                <a:ea typeface="Calibri"/>
                <a:cs typeface="Times New Roman"/>
              </a:rPr>
              <a:t>        3</a:t>
            </a:r>
            <a:r>
              <a:rPr lang="ru-RU" sz="1600" dirty="0">
                <a:latin typeface="Times New Roman"/>
                <a:ea typeface="Calibri"/>
                <a:cs typeface="Times New Roman"/>
              </a:rPr>
              <a:t>. Механизмы достижения целевых ориентиров</a:t>
            </a:r>
            <a:endParaRPr lang="ru-RU" sz="16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6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1600" dirty="0" smtClean="0">
                <a:latin typeface="Times New Roman"/>
                <a:ea typeface="Calibri"/>
                <a:cs typeface="Times New Roman"/>
              </a:rPr>
              <a:t>        4</a:t>
            </a:r>
            <a:r>
              <a:rPr lang="ru-RU" sz="1600" dirty="0">
                <a:latin typeface="Times New Roman"/>
                <a:ea typeface="Calibri"/>
                <a:cs typeface="Times New Roman"/>
              </a:rPr>
              <a:t>. Сетевой график (дорожная карта) по формированию необходимой системы условий</a:t>
            </a:r>
            <a:endParaRPr lang="ru-RU" sz="16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6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1600" dirty="0" smtClean="0">
                <a:latin typeface="Times New Roman"/>
                <a:ea typeface="Calibri"/>
                <a:cs typeface="Times New Roman"/>
              </a:rPr>
              <a:t>      5</a:t>
            </a:r>
            <a:r>
              <a:rPr lang="ru-RU" sz="1600" dirty="0">
                <a:latin typeface="Times New Roman"/>
                <a:ea typeface="Calibri"/>
                <a:cs typeface="Times New Roman"/>
              </a:rPr>
              <a:t>. Контроль за состоянием системы условий</a:t>
            </a:r>
            <a:r>
              <a:rPr lang="ru-RU" sz="1600" dirty="0" smtClean="0">
                <a:latin typeface="Times New Roman"/>
                <a:ea typeface="Calibri"/>
                <a:cs typeface="Times New Roman"/>
              </a:rPr>
              <a:t>.</a:t>
            </a:r>
            <a:endParaRPr lang="ru-RU" sz="1600" dirty="0">
              <a:ea typeface="Calibri"/>
              <a:cs typeface="Times New Roman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932040" y="1124744"/>
            <a:ext cx="4041775" cy="639762"/>
          </a:xfrm>
        </p:spPr>
        <p:txBody>
          <a:bodyPr/>
          <a:lstStyle/>
          <a:p>
            <a:r>
              <a:rPr lang="ru-RU" dirty="0" smtClean="0"/>
              <a:t>ФГОС ООО п.18.3.2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427984" y="1772816"/>
            <a:ext cx="4186808" cy="4824535"/>
          </a:xfrm>
        </p:spPr>
        <p:txBody>
          <a:bodyPr>
            <a:noAutofit/>
          </a:bodyPr>
          <a:lstStyle/>
          <a:p>
            <a:pPr marL="457200" lvl="1" indent="0">
              <a:lnSpc>
                <a:spcPct val="115000"/>
              </a:lnSpc>
              <a:buNone/>
            </a:pPr>
            <a:r>
              <a:rPr lang="ru-RU" sz="1700" dirty="0" smtClean="0">
                <a:latin typeface="Times New Roman"/>
                <a:ea typeface="Calibri"/>
                <a:cs typeface="Times New Roman"/>
              </a:rPr>
              <a:t>1. Описание </a:t>
            </a:r>
            <a:r>
              <a:rPr lang="ru-RU" sz="1700" dirty="0">
                <a:latin typeface="Times New Roman"/>
                <a:ea typeface="Calibri"/>
                <a:cs typeface="Times New Roman"/>
              </a:rPr>
              <a:t>имеющихся условий:</a:t>
            </a:r>
            <a:endParaRPr lang="ru-RU" sz="17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700" dirty="0">
                <a:latin typeface="Times New Roman"/>
                <a:ea typeface="Calibri"/>
                <a:cs typeface="Times New Roman"/>
              </a:rPr>
              <a:t>- кадровых (п.22)</a:t>
            </a:r>
            <a:endParaRPr lang="ru-RU" sz="17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700" dirty="0">
                <a:latin typeface="Times New Roman"/>
                <a:ea typeface="Calibri"/>
                <a:cs typeface="Times New Roman"/>
              </a:rPr>
              <a:t>- психолого-педагогических (п.25)</a:t>
            </a:r>
            <a:endParaRPr lang="ru-RU" sz="17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700" dirty="0">
                <a:latin typeface="Times New Roman"/>
                <a:ea typeface="Calibri"/>
                <a:cs typeface="Times New Roman"/>
              </a:rPr>
              <a:t>-финансовых (п.23)</a:t>
            </a:r>
            <a:endParaRPr lang="ru-RU" sz="17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700" dirty="0">
                <a:latin typeface="Times New Roman"/>
                <a:ea typeface="Calibri"/>
                <a:cs typeface="Times New Roman"/>
              </a:rPr>
              <a:t>- материально-технических (п.24)</a:t>
            </a:r>
            <a:endParaRPr lang="ru-RU" sz="17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700" dirty="0">
                <a:latin typeface="Times New Roman"/>
                <a:ea typeface="Calibri"/>
                <a:cs typeface="Times New Roman"/>
              </a:rPr>
              <a:t>- информационно-методических (п.26)</a:t>
            </a:r>
            <a:endParaRPr lang="ru-RU" sz="17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7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1700" dirty="0" smtClean="0">
                <a:latin typeface="Times New Roman"/>
                <a:ea typeface="Calibri"/>
                <a:cs typeface="Times New Roman"/>
              </a:rPr>
              <a:t>        2</a:t>
            </a:r>
            <a:r>
              <a:rPr lang="ru-RU" sz="1700" dirty="0">
                <a:latin typeface="Times New Roman"/>
                <a:ea typeface="Calibri"/>
                <a:cs typeface="Times New Roman"/>
              </a:rPr>
              <a:t>. Обоснование необходимых изменений в имеющихся </a:t>
            </a:r>
            <a:r>
              <a:rPr lang="ru-RU" sz="1700" dirty="0" smtClean="0">
                <a:latin typeface="Times New Roman"/>
                <a:ea typeface="Calibri"/>
                <a:cs typeface="Times New Roman"/>
              </a:rPr>
              <a:t>условиях</a:t>
            </a:r>
            <a:endParaRPr lang="ru-RU" sz="1700" dirty="0" smtClean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7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1700" dirty="0" smtClean="0">
                <a:latin typeface="Times New Roman"/>
                <a:ea typeface="Calibri"/>
                <a:cs typeface="Times New Roman"/>
              </a:rPr>
              <a:t>          3</a:t>
            </a:r>
            <a:r>
              <a:rPr lang="ru-RU" sz="1700" dirty="0">
                <a:latin typeface="Times New Roman"/>
                <a:ea typeface="Calibri"/>
                <a:cs typeface="Times New Roman"/>
              </a:rPr>
              <a:t>. Механизмы достижения целевых ориентиров в системе условий</a:t>
            </a:r>
            <a:endParaRPr lang="ru-RU" sz="17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7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1700" dirty="0" smtClean="0">
                <a:latin typeface="Times New Roman"/>
                <a:ea typeface="Calibri"/>
                <a:cs typeface="Times New Roman"/>
              </a:rPr>
              <a:t>        4</a:t>
            </a:r>
            <a:r>
              <a:rPr lang="ru-RU" sz="1700" dirty="0">
                <a:latin typeface="Times New Roman"/>
                <a:ea typeface="Calibri"/>
                <a:cs typeface="Times New Roman"/>
              </a:rPr>
              <a:t>. Сетевой график (дорожная карта) по формированию необходимой системы условий</a:t>
            </a:r>
            <a:endParaRPr lang="ru-RU" sz="17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7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1700" dirty="0" smtClean="0">
                <a:latin typeface="Times New Roman"/>
                <a:ea typeface="Calibri"/>
                <a:cs typeface="Times New Roman"/>
              </a:rPr>
              <a:t>         5</a:t>
            </a:r>
            <a:r>
              <a:rPr lang="ru-RU" sz="1700" dirty="0">
                <a:latin typeface="Times New Roman"/>
                <a:ea typeface="Calibri"/>
                <a:cs typeface="Times New Roman"/>
              </a:rPr>
              <a:t>. Контроль за состоянием системы условий.</a:t>
            </a:r>
            <a:endParaRPr lang="ru-RU" sz="17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ru-RU" sz="1700" dirty="0"/>
          </a:p>
        </p:txBody>
      </p:sp>
    </p:spTree>
    <p:extLst>
      <p:ext uri="{BB962C8B-B14F-4D97-AF65-F5344CB8AC3E}">
        <p14:creationId xmlns:p14="http://schemas.microsoft.com/office/powerpoint/2010/main" val="41879744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Взаимосвязь ООП и раб. программы НОО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43608" y="1381815"/>
            <a:ext cx="4042792" cy="5040560"/>
          </a:xfrm>
        </p:spPr>
        <p:txBody>
          <a:bodyPr>
            <a:normAutofit fontScale="32500" lnSpcReduction="20000"/>
          </a:bodyPr>
          <a:lstStyle/>
          <a:p>
            <a:pPr lvl="0" algn="ctr">
              <a:lnSpc>
                <a:spcPct val="115000"/>
              </a:lnSpc>
              <a:buFont typeface="+mj-lt"/>
              <a:buAutoNum type="romanUcPeriod"/>
            </a:pPr>
            <a:r>
              <a:rPr lang="ru-RU" sz="37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Целевой раздел</a:t>
            </a:r>
            <a:endParaRPr lang="ru-RU" sz="37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sz="3700" i="1" dirty="0">
                <a:latin typeface="Times New Roman"/>
                <a:ea typeface="Calibri"/>
                <a:cs typeface="Times New Roman"/>
              </a:rPr>
              <a:t>Пояснительная записка (п.19.1)</a:t>
            </a:r>
            <a:endParaRPr lang="ru-RU" sz="37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sz="3700" i="1" dirty="0">
                <a:latin typeface="Times New Roman"/>
                <a:ea typeface="Calibri"/>
                <a:cs typeface="Times New Roman"/>
              </a:rPr>
              <a:t>Планируемые результаты освоения ООП НОО (п.19.2)</a:t>
            </a:r>
            <a:endParaRPr lang="ru-RU" sz="37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sz="3700" i="1" dirty="0">
                <a:latin typeface="Times New Roman"/>
                <a:ea typeface="Calibri"/>
                <a:cs typeface="Times New Roman"/>
              </a:rPr>
              <a:t>Система оценки достижения планируемых результатов (п.19.9)</a:t>
            </a:r>
            <a:endParaRPr lang="ru-RU" sz="37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endParaRPr lang="ru-RU" sz="3700" dirty="0">
              <a:ea typeface="Calibri"/>
              <a:cs typeface="Times New Roman"/>
            </a:endParaRPr>
          </a:p>
          <a:p>
            <a:pPr marL="0" lvl="0" indent="0" algn="ctr">
              <a:lnSpc>
                <a:spcPct val="115000"/>
              </a:lnSpc>
              <a:buNone/>
            </a:pPr>
            <a:r>
              <a:rPr lang="en-US" sz="3700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II.  </a:t>
            </a:r>
            <a:r>
              <a:rPr lang="ru-RU" sz="3700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Содержательный </a:t>
            </a:r>
            <a:r>
              <a:rPr lang="ru-RU" sz="37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раздел</a:t>
            </a:r>
            <a:endParaRPr lang="ru-RU" sz="3700" dirty="0">
              <a:solidFill>
                <a:srgbClr val="FF0000"/>
              </a:solidFill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Clr>
                <a:srgbClr val="000000"/>
              </a:buClr>
              <a:buFont typeface="+mj-lt"/>
              <a:buAutoNum type="arabicPeriod"/>
            </a:pPr>
            <a:r>
              <a:rPr lang="ru-RU" sz="3700" i="1" dirty="0">
                <a:latin typeface="Times New Roman"/>
                <a:ea typeface="Calibri"/>
                <a:cs typeface="Times New Roman"/>
              </a:rPr>
              <a:t>Программа формирования УУД (п.19.4)</a:t>
            </a:r>
            <a:endParaRPr lang="ru-RU" sz="37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Clr>
                <a:srgbClr val="000000"/>
              </a:buClr>
              <a:buFont typeface="+mj-lt"/>
              <a:buAutoNum type="arabicPeriod"/>
            </a:pPr>
            <a:r>
              <a:rPr lang="ru-RU" sz="3700" i="1" dirty="0">
                <a:latin typeface="Times New Roman"/>
                <a:ea typeface="Calibri"/>
                <a:cs typeface="Times New Roman"/>
              </a:rPr>
              <a:t>Программы отдельных учебных предметов, курсов и курсов внеурочной деятельности</a:t>
            </a:r>
            <a:r>
              <a:rPr lang="ru-RU" sz="3700" dirty="0">
                <a:latin typeface="Times New Roman"/>
                <a:ea typeface="Calibri"/>
                <a:cs typeface="Times New Roman"/>
              </a:rPr>
              <a:t> (п.19.5). </a:t>
            </a:r>
            <a:endParaRPr lang="ru-RU" sz="37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Clr>
                <a:srgbClr val="000000"/>
              </a:buClr>
              <a:buFont typeface="+mj-lt"/>
              <a:buAutoNum type="arabicPeriod"/>
            </a:pPr>
            <a:r>
              <a:rPr lang="ru-RU" sz="3700" i="1" dirty="0">
                <a:latin typeface="Times New Roman"/>
                <a:ea typeface="Calibri"/>
                <a:cs typeface="Times New Roman"/>
              </a:rPr>
              <a:t>Программа духовно-нравственного развития, воспитания обучающихся (п.19.6)</a:t>
            </a:r>
            <a:endParaRPr lang="ru-RU" sz="37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Clr>
                <a:srgbClr val="000000"/>
              </a:buClr>
              <a:buFont typeface="+mj-lt"/>
              <a:buAutoNum type="arabicPeriod"/>
            </a:pPr>
            <a:r>
              <a:rPr lang="ru-RU" sz="3700" i="1" dirty="0">
                <a:latin typeface="Times New Roman"/>
                <a:ea typeface="Calibri"/>
                <a:cs typeface="Times New Roman"/>
              </a:rPr>
              <a:t>Программа формирования экологической культуры, здорового и безопасного образа жизни (п.19.7)</a:t>
            </a:r>
            <a:endParaRPr lang="ru-RU" sz="37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Clr>
                <a:srgbClr val="000000"/>
              </a:buClr>
              <a:buFont typeface="+mj-lt"/>
              <a:buAutoNum type="arabicPeriod"/>
            </a:pPr>
            <a:r>
              <a:rPr lang="ru-RU" sz="3700" i="1" dirty="0">
                <a:latin typeface="Times New Roman"/>
                <a:ea typeface="Calibri"/>
                <a:cs typeface="Times New Roman"/>
              </a:rPr>
              <a:t>Программа коррекционной работы (п.19.8</a:t>
            </a:r>
            <a:r>
              <a:rPr lang="ru-RU" sz="3700" i="1" dirty="0" smtClean="0">
                <a:latin typeface="Times New Roman"/>
                <a:ea typeface="Calibri"/>
                <a:cs typeface="Times New Roman"/>
              </a:rPr>
              <a:t>)</a:t>
            </a:r>
            <a:endParaRPr lang="ru-RU" sz="3700" dirty="0" smtClean="0">
              <a:ea typeface="Calibri"/>
              <a:cs typeface="Times New Roman"/>
            </a:endParaRPr>
          </a:p>
          <a:p>
            <a:pPr marL="0" lvl="0" indent="0">
              <a:lnSpc>
                <a:spcPct val="115000"/>
              </a:lnSpc>
              <a:buClr>
                <a:srgbClr val="000000"/>
              </a:buClr>
              <a:buNone/>
            </a:pPr>
            <a:r>
              <a:rPr lang="ru-RU" sz="3700" dirty="0">
                <a:latin typeface="Times New Roman"/>
                <a:ea typeface="Calibri"/>
                <a:cs typeface="Times New Roman"/>
              </a:rPr>
              <a:t> </a:t>
            </a:r>
            <a:endParaRPr lang="en-US" sz="3700" dirty="0" smtClean="0">
              <a:ea typeface="Calibri"/>
              <a:cs typeface="Times New Roman"/>
            </a:endParaRPr>
          </a:p>
          <a:p>
            <a:pPr marL="0" lvl="0" indent="0" algn="ctr">
              <a:lnSpc>
                <a:spcPct val="115000"/>
              </a:lnSpc>
              <a:buClr>
                <a:srgbClr val="000000"/>
              </a:buClr>
              <a:buNone/>
            </a:pPr>
            <a:r>
              <a:rPr lang="en-US" sz="3700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III. </a:t>
            </a:r>
            <a:r>
              <a:rPr lang="ru-RU" sz="3700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Организационный </a:t>
            </a:r>
            <a:r>
              <a:rPr lang="ru-RU" sz="37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раздел</a:t>
            </a:r>
            <a:endParaRPr lang="ru-RU" sz="3700" dirty="0">
              <a:solidFill>
                <a:srgbClr val="FF0000"/>
              </a:solidFill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sz="3700" i="1" dirty="0">
                <a:latin typeface="Times New Roman"/>
                <a:ea typeface="Calibri"/>
                <a:cs typeface="Times New Roman"/>
              </a:rPr>
              <a:t>Учебный план (п.19.3)</a:t>
            </a:r>
            <a:endParaRPr lang="ru-RU" sz="37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sz="3700" i="1" dirty="0">
                <a:latin typeface="Times New Roman"/>
                <a:ea typeface="Calibri"/>
                <a:cs typeface="Times New Roman"/>
              </a:rPr>
              <a:t>План внеурочной деятельности, календарный учебный график (п.19.10)</a:t>
            </a:r>
            <a:endParaRPr lang="ru-RU" sz="37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sz="3700" i="1" dirty="0">
                <a:latin typeface="Times New Roman"/>
                <a:ea typeface="Calibri"/>
                <a:cs typeface="Times New Roman"/>
              </a:rPr>
              <a:t>Система условий реализации ООП НОО (п.19.11</a:t>
            </a:r>
            <a:r>
              <a:rPr lang="ru-RU" sz="3700" i="1" dirty="0" smtClean="0">
                <a:latin typeface="Times New Roman"/>
                <a:ea typeface="Calibri"/>
                <a:cs typeface="Times New Roman"/>
              </a:rPr>
              <a:t>)</a:t>
            </a:r>
            <a:endParaRPr lang="ru-RU" sz="3700" dirty="0"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32040" y="1556792"/>
            <a:ext cx="4038600" cy="4392488"/>
          </a:xfrm>
        </p:spPr>
        <p:txBody>
          <a:bodyPr>
            <a:normAutofit fontScale="32500" lnSpcReduction="20000"/>
          </a:bodyPr>
          <a:lstStyle/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sz="4500" dirty="0">
                <a:latin typeface="Times New Roman"/>
                <a:ea typeface="Calibri"/>
                <a:cs typeface="Times New Roman"/>
              </a:rPr>
              <a:t>Пояснительная записка</a:t>
            </a:r>
            <a:endParaRPr lang="ru-RU" sz="45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sz="4500" dirty="0">
                <a:latin typeface="Times New Roman"/>
                <a:ea typeface="Calibri"/>
                <a:cs typeface="Times New Roman"/>
              </a:rPr>
              <a:t>Общая характеристика учебного предмета, курса</a:t>
            </a:r>
            <a:endParaRPr lang="ru-RU" sz="45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sz="4500" dirty="0">
                <a:latin typeface="Times New Roman"/>
                <a:ea typeface="Calibri"/>
                <a:cs typeface="Times New Roman"/>
              </a:rPr>
              <a:t>Описание места учебного предмета, курса в учебном плане</a:t>
            </a:r>
            <a:endParaRPr lang="ru-RU" sz="45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sz="4500" dirty="0">
                <a:latin typeface="Times New Roman"/>
                <a:ea typeface="Calibri"/>
                <a:cs typeface="Times New Roman"/>
              </a:rPr>
              <a:t>Описание ценностных ориентиров содержания учебного предмета</a:t>
            </a:r>
            <a:endParaRPr lang="ru-RU" sz="45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sz="4500" dirty="0">
                <a:latin typeface="Times New Roman"/>
                <a:ea typeface="Calibri"/>
                <a:cs typeface="Times New Roman"/>
              </a:rPr>
              <a:t>Личностные, </a:t>
            </a:r>
            <a:r>
              <a:rPr lang="ru-RU" sz="4500" dirty="0" err="1">
                <a:latin typeface="Times New Roman"/>
                <a:ea typeface="Calibri"/>
                <a:cs typeface="Times New Roman"/>
              </a:rPr>
              <a:t>метапредметные</a:t>
            </a:r>
            <a:r>
              <a:rPr lang="ru-RU" sz="4500" dirty="0">
                <a:latin typeface="Times New Roman"/>
                <a:ea typeface="Calibri"/>
                <a:cs typeface="Times New Roman"/>
              </a:rPr>
              <a:t> и предметные результаты освоения конкретного учебного предмета, курса</a:t>
            </a:r>
            <a:endParaRPr lang="ru-RU" sz="45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sz="4500" dirty="0">
                <a:latin typeface="Times New Roman"/>
                <a:ea typeface="Calibri"/>
                <a:cs typeface="Times New Roman"/>
              </a:rPr>
              <a:t>Содержание учебного предмета, курса</a:t>
            </a:r>
            <a:endParaRPr lang="ru-RU" sz="45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sz="4500" dirty="0">
                <a:latin typeface="Times New Roman"/>
                <a:ea typeface="Calibri"/>
                <a:cs typeface="Times New Roman"/>
              </a:rPr>
              <a:t>Тематическое планирование</a:t>
            </a:r>
            <a:endParaRPr lang="ru-RU" sz="45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sz="4500" dirty="0">
                <a:latin typeface="Times New Roman"/>
                <a:ea typeface="Calibri"/>
                <a:cs typeface="Times New Roman"/>
              </a:rPr>
              <a:t>Описание материально-технического обеспечения образовательной деятельности</a:t>
            </a:r>
            <a:endParaRPr lang="ru-RU" sz="4500" dirty="0">
              <a:ea typeface="Calibri"/>
              <a:cs typeface="Times New Roman"/>
            </a:endParaRPr>
          </a:p>
          <a:p>
            <a:endParaRPr lang="ru-RU" dirty="0"/>
          </a:p>
        </p:txBody>
      </p:sp>
      <p:cxnSp>
        <p:nvCxnSpPr>
          <p:cNvPr id="6" name="Прямая со стрелкой 5"/>
          <p:cNvCxnSpPr/>
          <p:nvPr/>
        </p:nvCxnSpPr>
        <p:spPr>
          <a:xfrm flipH="1">
            <a:off x="3419872" y="1772816"/>
            <a:ext cx="136815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H="1">
            <a:off x="2419273" y="2636912"/>
            <a:ext cx="2368751" cy="25303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H="1" flipV="1">
            <a:off x="1691680" y="2060848"/>
            <a:ext cx="3096344" cy="14401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H="1">
            <a:off x="3910818" y="4740752"/>
            <a:ext cx="877205" cy="8530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flipH="1" flipV="1">
            <a:off x="3419872" y="3140968"/>
            <a:ext cx="1368152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03330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Взаимосвязь ООП и раб. программы ООО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43608" y="1381815"/>
            <a:ext cx="4042792" cy="5040560"/>
          </a:xfrm>
        </p:spPr>
        <p:txBody>
          <a:bodyPr>
            <a:normAutofit fontScale="32500" lnSpcReduction="20000"/>
          </a:bodyPr>
          <a:lstStyle/>
          <a:p>
            <a:pPr lvl="0" algn="ctr">
              <a:lnSpc>
                <a:spcPct val="115000"/>
              </a:lnSpc>
              <a:buFont typeface="+mj-lt"/>
              <a:buAutoNum type="romanUcPeriod"/>
            </a:pPr>
            <a:r>
              <a:rPr lang="ru-RU" sz="37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Целевой раздел</a:t>
            </a:r>
            <a:endParaRPr lang="ru-RU" sz="37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sz="3700" i="1" dirty="0">
                <a:latin typeface="Times New Roman"/>
                <a:ea typeface="Calibri"/>
                <a:cs typeface="Times New Roman"/>
              </a:rPr>
              <a:t>Пояснительная записка (п.19.1)</a:t>
            </a:r>
            <a:endParaRPr lang="ru-RU" sz="37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sz="3700" i="1" dirty="0">
                <a:latin typeface="Times New Roman"/>
                <a:ea typeface="Calibri"/>
                <a:cs typeface="Times New Roman"/>
              </a:rPr>
              <a:t>Планируемые результаты освоения ООП НОО (п.19.2)</a:t>
            </a:r>
            <a:endParaRPr lang="ru-RU" sz="37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sz="3700" i="1" dirty="0">
                <a:latin typeface="Times New Roman"/>
                <a:ea typeface="Calibri"/>
                <a:cs typeface="Times New Roman"/>
              </a:rPr>
              <a:t>Система оценки достижения планируемых результатов (п.19.9)</a:t>
            </a:r>
            <a:endParaRPr lang="ru-RU" sz="37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endParaRPr lang="ru-RU" sz="3700" dirty="0">
              <a:ea typeface="Calibri"/>
              <a:cs typeface="Times New Roman"/>
            </a:endParaRPr>
          </a:p>
          <a:p>
            <a:pPr marL="0" lvl="0" indent="0" algn="ctr">
              <a:lnSpc>
                <a:spcPct val="115000"/>
              </a:lnSpc>
              <a:buNone/>
            </a:pPr>
            <a:r>
              <a:rPr lang="en-US" sz="3700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II.  </a:t>
            </a:r>
            <a:r>
              <a:rPr lang="ru-RU" sz="3700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Содержательный </a:t>
            </a:r>
            <a:r>
              <a:rPr lang="ru-RU" sz="37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раздел</a:t>
            </a:r>
            <a:endParaRPr lang="ru-RU" sz="3700" dirty="0">
              <a:solidFill>
                <a:srgbClr val="FF0000"/>
              </a:solidFill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Clr>
                <a:srgbClr val="000000"/>
              </a:buClr>
              <a:buFont typeface="+mj-lt"/>
              <a:buAutoNum type="arabicPeriod"/>
            </a:pPr>
            <a:r>
              <a:rPr lang="ru-RU" sz="3700" i="1" dirty="0">
                <a:latin typeface="Times New Roman"/>
                <a:ea typeface="Calibri"/>
                <a:cs typeface="Times New Roman"/>
              </a:rPr>
              <a:t>Программа формирования УУД (п.19.4)</a:t>
            </a:r>
            <a:endParaRPr lang="ru-RU" sz="37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Clr>
                <a:srgbClr val="000000"/>
              </a:buClr>
              <a:buFont typeface="+mj-lt"/>
              <a:buAutoNum type="arabicPeriod"/>
            </a:pPr>
            <a:r>
              <a:rPr lang="ru-RU" sz="3700" i="1" dirty="0">
                <a:latin typeface="Times New Roman"/>
                <a:ea typeface="Calibri"/>
                <a:cs typeface="Times New Roman"/>
              </a:rPr>
              <a:t>Программы отдельных учебных предметов, курсов и курсов внеурочной деятельности</a:t>
            </a:r>
            <a:r>
              <a:rPr lang="ru-RU" sz="3700" dirty="0">
                <a:latin typeface="Times New Roman"/>
                <a:ea typeface="Calibri"/>
                <a:cs typeface="Times New Roman"/>
              </a:rPr>
              <a:t> (п.19.5). </a:t>
            </a:r>
            <a:endParaRPr lang="ru-RU" sz="37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Clr>
                <a:srgbClr val="000000"/>
              </a:buClr>
              <a:buFont typeface="+mj-lt"/>
              <a:buAutoNum type="arabicPeriod"/>
            </a:pPr>
            <a:r>
              <a:rPr lang="ru-RU" sz="3700" i="1" dirty="0">
                <a:latin typeface="Times New Roman"/>
                <a:ea typeface="Calibri"/>
                <a:cs typeface="Times New Roman"/>
              </a:rPr>
              <a:t>Программа духовно-нравственного развития, воспитания обучающихся (п.19.6)</a:t>
            </a:r>
            <a:endParaRPr lang="ru-RU" sz="37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Clr>
                <a:srgbClr val="000000"/>
              </a:buClr>
              <a:buFont typeface="+mj-lt"/>
              <a:buAutoNum type="arabicPeriod"/>
            </a:pPr>
            <a:r>
              <a:rPr lang="ru-RU" sz="3700" i="1" dirty="0">
                <a:latin typeface="Times New Roman"/>
                <a:ea typeface="Calibri"/>
                <a:cs typeface="Times New Roman"/>
              </a:rPr>
              <a:t>Программа формирования экологической культуры, здорового и безопасного образа жизни (п.19.7)</a:t>
            </a:r>
            <a:endParaRPr lang="ru-RU" sz="37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Clr>
                <a:srgbClr val="000000"/>
              </a:buClr>
              <a:buFont typeface="+mj-lt"/>
              <a:buAutoNum type="arabicPeriod"/>
            </a:pPr>
            <a:r>
              <a:rPr lang="ru-RU" sz="3700" i="1" dirty="0">
                <a:latin typeface="Times New Roman"/>
                <a:ea typeface="Calibri"/>
                <a:cs typeface="Times New Roman"/>
              </a:rPr>
              <a:t>Программа коррекционной работы (п.19.8</a:t>
            </a:r>
            <a:r>
              <a:rPr lang="ru-RU" sz="3700" i="1" dirty="0" smtClean="0">
                <a:latin typeface="Times New Roman"/>
                <a:ea typeface="Calibri"/>
                <a:cs typeface="Times New Roman"/>
              </a:rPr>
              <a:t>)</a:t>
            </a:r>
            <a:endParaRPr lang="ru-RU" sz="3700" dirty="0" smtClean="0">
              <a:ea typeface="Calibri"/>
              <a:cs typeface="Times New Roman"/>
            </a:endParaRPr>
          </a:p>
          <a:p>
            <a:pPr marL="0" lvl="0" indent="0">
              <a:lnSpc>
                <a:spcPct val="115000"/>
              </a:lnSpc>
              <a:buClr>
                <a:srgbClr val="000000"/>
              </a:buClr>
              <a:buNone/>
            </a:pPr>
            <a:r>
              <a:rPr lang="ru-RU" sz="3700" dirty="0">
                <a:latin typeface="Times New Roman"/>
                <a:ea typeface="Calibri"/>
                <a:cs typeface="Times New Roman"/>
              </a:rPr>
              <a:t> </a:t>
            </a:r>
            <a:endParaRPr lang="en-US" sz="3700" dirty="0" smtClean="0">
              <a:ea typeface="Calibri"/>
              <a:cs typeface="Times New Roman"/>
            </a:endParaRPr>
          </a:p>
          <a:p>
            <a:pPr marL="0" lvl="0" indent="0" algn="ctr">
              <a:lnSpc>
                <a:spcPct val="115000"/>
              </a:lnSpc>
              <a:buClr>
                <a:srgbClr val="000000"/>
              </a:buClr>
              <a:buNone/>
            </a:pPr>
            <a:r>
              <a:rPr lang="en-US" sz="3700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III. </a:t>
            </a:r>
            <a:r>
              <a:rPr lang="ru-RU" sz="3700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Организационный </a:t>
            </a:r>
            <a:r>
              <a:rPr lang="ru-RU" sz="37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раздел</a:t>
            </a:r>
            <a:endParaRPr lang="ru-RU" sz="3700" dirty="0">
              <a:solidFill>
                <a:srgbClr val="FF0000"/>
              </a:solidFill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sz="3700" i="1" dirty="0">
                <a:latin typeface="Times New Roman"/>
                <a:ea typeface="Calibri"/>
                <a:cs typeface="Times New Roman"/>
              </a:rPr>
              <a:t>Учебный план (п.19.3)</a:t>
            </a:r>
            <a:endParaRPr lang="ru-RU" sz="37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sz="3700" i="1" dirty="0">
                <a:latin typeface="Times New Roman"/>
                <a:ea typeface="Calibri"/>
                <a:cs typeface="Times New Roman"/>
              </a:rPr>
              <a:t>План внеурочной деятельности, календарный учебный график (п.19.10)</a:t>
            </a:r>
            <a:endParaRPr lang="ru-RU" sz="37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sz="3700" i="1" dirty="0">
                <a:latin typeface="Times New Roman"/>
                <a:ea typeface="Calibri"/>
                <a:cs typeface="Times New Roman"/>
              </a:rPr>
              <a:t>Система условий реализации ООП НОО (п.19.11</a:t>
            </a:r>
            <a:r>
              <a:rPr lang="ru-RU" sz="3700" i="1" dirty="0" smtClean="0">
                <a:latin typeface="Times New Roman"/>
                <a:ea typeface="Calibri"/>
                <a:cs typeface="Times New Roman"/>
              </a:rPr>
              <a:t>)</a:t>
            </a:r>
            <a:endParaRPr lang="ru-RU" sz="3700" dirty="0"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32040" y="1556792"/>
            <a:ext cx="4038600" cy="4392488"/>
          </a:xfrm>
        </p:spPr>
        <p:txBody>
          <a:bodyPr>
            <a:normAutofit fontScale="32500" lnSpcReduction="20000"/>
          </a:bodyPr>
          <a:lstStyle/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sz="4500" dirty="0">
                <a:latin typeface="Times New Roman"/>
                <a:ea typeface="Calibri"/>
                <a:cs typeface="Times New Roman"/>
              </a:rPr>
              <a:t>Пояснительная записка</a:t>
            </a:r>
            <a:endParaRPr lang="ru-RU" sz="45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sz="4500" dirty="0">
                <a:latin typeface="Times New Roman"/>
                <a:ea typeface="Calibri"/>
                <a:cs typeface="Times New Roman"/>
              </a:rPr>
              <a:t>Общая характеристика учебного предмета, курса</a:t>
            </a:r>
            <a:endParaRPr lang="ru-RU" sz="45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sz="4500" dirty="0">
                <a:latin typeface="Times New Roman"/>
                <a:ea typeface="Calibri"/>
                <a:cs typeface="Times New Roman"/>
              </a:rPr>
              <a:t>Описание места учебного предмета, курса в учебном плане</a:t>
            </a:r>
            <a:endParaRPr lang="ru-RU" sz="45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sz="4500" dirty="0" smtClean="0">
                <a:latin typeface="Times New Roman"/>
                <a:ea typeface="Calibri"/>
                <a:cs typeface="Times New Roman"/>
              </a:rPr>
              <a:t>Личностные</a:t>
            </a:r>
            <a:r>
              <a:rPr lang="ru-RU" sz="4500" dirty="0">
                <a:latin typeface="Times New Roman"/>
                <a:ea typeface="Calibri"/>
                <a:cs typeface="Times New Roman"/>
              </a:rPr>
              <a:t>, </a:t>
            </a:r>
            <a:r>
              <a:rPr lang="ru-RU" sz="4500" dirty="0" err="1">
                <a:latin typeface="Times New Roman"/>
                <a:ea typeface="Calibri"/>
                <a:cs typeface="Times New Roman"/>
              </a:rPr>
              <a:t>метапредметные</a:t>
            </a:r>
            <a:r>
              <a:rPr lang="ru-RU" sz="4500" dirty="0">
                <a:latin typeface="Times New Roman"/>
                <a:ea typeface="Calibri"/>
                <a:cs typeface="Times New Roman"/>
              </a:rPr>
              <a:t> и предметные результаты освоения конкретного учебного предмета, курса</a:t>
            </a:r>
            <a:endParaRPr lang="ru-RU" sz="45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sz="4500" dirty="0">
                <a:latin typeface="Times New Roman"/>
                <a:ea typeface="Calibri"/>
                <a:cs typeface="Times New Roman"/>
              </a:rPr>
              <a:t>Содержание учебного предмета, курса</a:t>
            </a:r>
            <a:endParaRPr lang="ru-RU" sz="45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sz="4500" dirty="0">
                <a:latin typeface="Times New Roman"/>
                <a:ea typeface="Calibri"/>
                <a:cs typeface="Times New Roman"/>
              </a:rPr>
              <a:t>Тематическое планирование</a:t>
            </a:r>
            <a:endParaRPr lang="ru-RU" sz="45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sz="4500" dirty="0">
                <a:latin typeface="Times New Roman"/>
                <a:ea typeface="Calibri"/>
                <a:cs typeface="Times New Roman"/>
              </a:rPr>
              <a:t>Описание материально-технического обеспечения образовательной </a:t>
            </a:r>
            <a:r>
              <a:rPr lang="ru-RU" sz="4500" dirty="0" smtClean="0">
                <a:latin typeface="Times New Roman"/>
                <a:ea typeface="Calibri"/>
                <a:cs typeface="Times New Roman"/>
              </a:rPr>
              <a:t>деятельности</a:t>
            </a: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sz="4500" dirty="0" smtClean="0">
                <a:latin typeface="Times New Roman"/>
                <a:ea typeface="Calibri"/>
                <a:cs typeface="Times New Roman"/>
              </a:rPr>
              <a:t>Планируемые результаты изучения учебного предмета, курса</a:t>
            </a:r>
            <a:endParaRPr lang="ru-RU" sz="4500" dirty="0">
              <a:ea typeface="Calibri"/>
              <a:cs typeface="Times New Roman"/>
            </a:endParaRPr>
          </a:p>
          <a:p>
            <a:endParaRPr lang="ru-RU" dirty="0"/>
          </a:p>
        </p:txBody>
      </p:sp>
      <p:cxnSp>
        <p:nvCxnSpPr>
          <p:cNvPr id="6" name="Прямая со стрелкой 5"/>
          <p:cNvCxnSpPr/>
          <p:nvPr/>
        </p:nvCxnSpPr>
        <p:spPr>
          <a:xfrm flipH="1">
            <a:off x="3419872" y="1772816"/>
            <a:ext cx="136815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H="1">
            <a:off x="2419273" y="2636912"/>
            <a:ext cx="2368751" cy="25303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H="1" flipV="1">
            <a:off x="2526824" y="2060848"/>
            <a:ext cx="2614685" cy="28465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H="1">
            <a:off x="3910819" y="4221088"/>
            <a:ext cx="1093229" cy="13727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flipH="1">
            <a:off x="3603649" y="2979813"/>
            <a:ext cx="1400399" cy="109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92542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Структура программ отдельных учебных предметов, курсов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ФГОС НОО  п.19.5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23528" y="2174874"/>
            <a:ext cx="4173860" cy="4278462"/>
          </a:xfrm>
        </p:spPr>
        <p:txBody>
          <a:bodyPr>
            <a:normAutofit fontScale="70000" lnSpcReduction="20000"/>
          </a:bodyPr>
          <a:lstStyle/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dirty="0">
                <a:latin typeface="Times New Roman"/>
                <a:ea typeface="Calibri"/>
                <a:cs typeface="Times New Roman"/>
              </a:rPr>
              <a:t>Пояснительная записка</a:t>
            </a:r>
            <a:endParaRPr lang="ru-RU" sz="20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dirty="0">
                <a:latin typeface="Times New Roman"/>
                <a:ea typeface="Calibri"/>
                <a:cs typeface="Times New Roman"/>
              </a:rPr>
              <a:t>Общая характеристика учебного предмета, курса</a:t>
            </a:r>
            <a:endParaRPr lang="ru-RU" sz="20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dirty="0">
                <a:latin typeface="Times New Roman"/>
                <a:ea typeface="Calibri"/>
                <a:cs typeface="Times New Roman"/>
              </a:rPr>
              <a:t>Описание места учебного предмета, курса в учебном плане</a:t>
            </a:r>
            <a:endParaRPr lang="ru-RU" sz="20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dirty="0">
                <a:latin typeface="Times New Roman"/>
                <a:ea typeface="Calibri"/>
                <a:cs typeface="Times New Roman"/>
              </a:rPr>
              <a:t>Описание ценностных ориентиров содержания учебного предмета</a:t>
            </a:r>
            <a:endParaRPr lang="ru-RU" sz="20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dirty="0">
                <a:latin typeface="Times New Roman"/>
                <a:ea typeface="Calibri"/>
                <a:cs typeface="Times New Roman"/>
              </a:rPr>
              <a:t>Личностные,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метапредметные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и предметные результаты освоения конкретного учебного предмета, курса</a:t>
            </a:r>
            <a:endParaRPr lang="ru-RU" sz="20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dirty="0">
                <a:latin typeface="Times New Roman"/>
                <a:ea typeface="Calibri"/>
                <a:cs typeface="Times New Roman"/>
              </a:rPr>
              <a:t>Содержание учебного предмета, курса</a:t>
            </a:r>
            <a:endParaRPr lang="ru-RU" sz="20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dirty="0">
                <a:latin typeface="Times New Roman"/>
                <a:ea typeface="Calibri"/>
                <a:cs typeface="Times New Roman"/>
              </a:rPr>
              <a:t>Тематическое 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планирование</a:t>
            </a:r>
            <a:endParaRPr lang="ru-RU" sz="2000" dirty="0" smtClean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dirty="0" smtClean="0">
                <a:latin typeface="Times New Roman"/>
                <a:ea typeface="Calibri"/>
              </a:rPr>
              <a:t>Описание </a:t>
            </a:r>
            <a:r>
              <a:rPr lang="ru-RU" dirty="0">
                <a:latin typeface="Times New Roman"/>
                <a:ea typeface="Calibri"/>
              </a:rPr>
              <a:t>материально-технического обеспечения </a:t>
            </a:r>
            <a:r>
              <a:rPr lang="ru-RU" dirty="0" smtClean="0">
                <a:latin typeface="Times New Roman"/>
                <a:ea typeface="Calibri"/>
              </a:rPr>
              <a:t>образовательной деятельности</a:t>
            </a:r>
            <a:endParaRPr lang="ru-RU" sz="3600" dirty="0">
              <a:ea typeface="Calibri"/>
              <a:cs typeface="Times New Roman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ФГОС ООО п.18.2.2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283968" y="2204864"/>
            <a:ext cx="4752528" cy="4392488"/>
          </a:xfrm>
        </p:spPr>
        <p:txBody>
          <a:bodyPr>
            <a:normAutofit fontScale="70000" lnSpcReduction="20000"/>
          </a:bodyPr>
          <a:lstStyle/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dirty="0">
                <a:latin typeface="Times New Roman"/>
                <a:ea typeface="Calibri"/>
                <a:cs typeface="Times New Roman"/>
              </a:rPr>
              <a:t>Пояснительная записка</a:t>
            </a:r>
            <a:endParaRPr lang="ru-RU" sz="20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dirty="0">
                <a:latin typeface="Times New Roman"/>
                <a:ea typeface="Calibri"/>
                <a:cs typeface="Times New Roman"/>
              </a:rPr>
              <a:t>Общая характеристика учебного предмета, курса</a:t>
            </a:r>
            <a:endParaRPr lang="ru-RU" sz="20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dirty="0">
                <a:latin typeface="Times New Roman"/>
                <a:ea typeface="Calibri"/>
                <a:cs typeface="Times New Roman"/>
              </a:rPr>
              <a:t>Описание места учебного предмета, курса в учебном плане</a:t>
            </a:r>
            <a:endParaRPr lang="ru-RU" sz="20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dirty="0">
                <a:latin typeface="Times New Roman"/>
                <a:ea typeface="Calibri"/>
                <a:cs typeface="Times New Roman"/>
              </a:rPr>
              <a:t>Личностные,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метапредметные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и предметные результаты освоения конкретного учебного предмета, курса</a:t>
            </a:r>
            <a:endParaRPr lang="ru-RU" sz="20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dirty="0">
                <a:latin typeface="Times New Roman"/>
                <a:ea typeface="Calibri"/>
                <a:cs typeface="Times New Roman"/>
              </a:rPr>
              <a:t>Содержание учебного предмета, курса</a:t>
            </a:r>
            <a:endParaRPr lang="ru-RU" sz="20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dirty="0">
                <a:latin typeface="Times New Roman"/>
                <a:ea typeface="Calibri"/>
                <a:cs typeface="Times New Roman"/>
              </a:rPr>
              <a:t>Тематическое планирование с определением основных видов деятельности</a:t>
            </a:r>
            <a:endParaRPr lang="ru-RU" sz="20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dirty="0">
                <a:latin typeface="Times New Roman"/>
                <a:ea typeface="Calibri"/>
                <a:cs typeface="Times New Roman"/>
              </a:rPr>
              <a:t>Описание учебно-методического и материально-технического обеспечения 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образовательной деятельности</a:t>
            </a:r>
            <a:endParaRPr lang="ru-RU" sz="20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dirty="0">
                <a:latin typeface="Times New Roman"/>
                <a:ea typeface="Calibri"/>
                <a:cs typeface="Times New Roman"/>
              </a:rPr>
              <a:t>Планируемые результаты изучения учебного предмета, курса</a:t>
            </a:r>
            <a:endParaRPr lang="ru-RU" sz="20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07650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Структура программы курсов внеурочной деятельности (Письмо </a:t>
            </a:r>
            <a:r>
              <a:rPr lang="ru-RU" dirty="0" err="1" smtClean="0"/>
              <a:t>МОиН</a:t>
            </a:r>
            <a:r>
              <a:rPr lang="ru-RU" dirty="0" smtClean="0"/>
              <a:t> РФ от 07.08.2015 №08-1228)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916832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ru-RU" dirty="0" smtClean="0"/>
              <a:t>Пояснительная записка</a:t>
            </a:r>
          </a:p>
          <a:p>
            <a:pPr marL="514350" indent="-514350">
              <a:buAutoNum type="arabicPeriod"/>
            </a:pPr>
            <a:r>
              <a:rPr lang="ru-RU" dirty="0" smtClean="0"/>
              <a:t>Личностные и </a:t>
            </a:r>
            <a:r>
              <a:rPr lang="ru-RU" dirty="0" err="1" smtClean="0"/>
              <a:t>метапредметные</a:t>
            </a:r>
            <a:r>
              <a:rPr lang="ru-RU" dirty="0" smtClean="0"/>
              <a:t> результаты освоения курса внеурочной деятельности</a:t>
            </a:r>
          </a:p>
          <a:p>
            <a:pPr marL="514350" indent="-514350">
              <a:buAutoNum type="arabicPeriod"/>
            </a:pPr>
            <a:r>
              <a:rPr lang="ru-RU" dirty="0" smtClean="0"/>
              <a:t>Содержание курса внеурочной деятельности</a:t>
            </a:r>
          </a:p>
          <a:p>
            <a:pPr marL="514350" indent="-514350">
              <a:buAutoNum type="arabicPeriod"/>
            </a:pPr>
            <a:r>
              <a:rPr lang="ru-RU" dirty="0" smtClean="0"/>
              <a:t>Тематическое планирование с определением основных видов внеурочной деятельности обучающихся</a:t>
            </a:r>
          </a:p>
          <a:p>
            <a:pPr marL="514350" indent="-514350">
              <a:buAutoNum type="arabicPeriod"/>
            </a:pPr>
            <a:r>
              <a:rPr lang="ru-RU" dirty="0" smtClean="0"/>
              <a:t>Описание учебно-методического и материально-технического обеспечения курса внеурочной деятельности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46468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3" y="-20637"/>
            <a:ext cx="8229600" cy="785341"/>
          </a:xfrm>
        </p:spPr>
        <p:txBody>
          <a:bodyPr/>
          <a:lstStyle/>
          <a:p>
            <a:pPr eaLnBrk="1" hangingPunct="1">
              <a:defRPr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Понятийный аппарат</a:t>
            </a: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620688"/>
            <a:ext cx="8784976" cy="5977062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Образовательное учреждение </a:t>
            </a:r>
            <a:r>
              <a:rPr lang="ru-RU" sz="2400" dirty="0" smtClean="0"/>
              <a:t>– </a:t>
            </a:r>
            <a:r>
              <a:rPr lang="ru-RU" sz="2400" dirty="0" smtClean="0">
                <a:solidFill>
                  <a:srgbClr val="C00000"/>
                </a:solidFill>
              </a:rPr>
              <a:t>организация, осуществляющая образовательную деятельность;</a:t>
            </a:r>
          </a:p>
          <a:p>
            <a:pPr eaLnBrk="1" hangingPunct="1">
              <a:defRPr/>
            </a:pPr>
            <a:r>
              <a:rPr lang="ru-RU" sz="2400" dirty="0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Участники образовательного процесса – </a:t>
            </a:r>
            <a:r>
              <a:rPr lang="ru-RU" sz="2400" dirty="0" smtClean="0">
                <a:solidFill>
                  <a:srgbClr val="C00000"/>
                </a:solidFill>
              </a:rPr>
              <a:t>участники образовательных отношений;</a:t>
            </a:r>
          </a:p>
          <a:p>
            <a:pPr eaLnBrk="1" hangingPunct="1">
              <a:defRPr/>
            </a:pPr>
            <a:r>
              <a:rPr lang="ru-RU" sz="2400" dirty="0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На ступени </a:t>
            </a:r>
            <a:r>
              <a:rPr lang="ru-RU" sz="2400" dirty="0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 </a:t>
            </a:r>
            <a:r>
              <a:rPr lang="ru-RU" sz="2400" dirty="0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– </a:t>
            </a:r>
            <a:r>
              <a:rPr lang="ru-RU" sz="2400" dirty="0" smtClean="0">
                <a:solidFill>
                  <a:srgbClr val="C00000"/>
                </a:solidFill>
              </a:rPr>
              <a:t>при </a:t>
            </a:r>
            <a:r>
              <a:rPr lang="ru-RU" sz="2400" dirty="0" smtClean="0">
                <a:solidFill>
                  <a:srgbClr val="C00000"/>
                </a:solidFill>
              </a:rPr>
              <a:t>получении;</a:t>
            </a:r>
            <a:endParaRPr lang="ru-RU" sz="2400" dirty="0" smtClean="0">
              <a:solidFill>
                <a:srgbClr val="C00000"/>
              </a:solidFill>
            </a:endParaRPr>
          </a:p>
          <a:p>
            <a:pPr eaLnBrk="1" hangingPunct="1">
              <a:defRPr/>
            </a:pPr>
            <a:r>
              <a:rPr lang="ru-RU" sz="2400" dirty="0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Учебный процесс – </a:t>
            </a:r>
            <a:r>
              <a:rPr lang="ru-RU" sz="2400" dirty="0" smtClean="0">
                <a:solidFill>
                  <a:srgbClr val="C00000"/>
                </a:solidFill>
              </a:rPr>
              <a:t>учебная деятельность;</a:t>
            </a:r>
          </a:p>
          <a:p>
            <a:pPr eaLnBrk="1" hangingPunct="1">
              <a:defRPr/>
            </a:pPr>
            <a:r>
              <a:rPr lang="ru-RU" sz="2400" dirty="0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Образовательный процесс – </a:t>
            </a:r>
            <a:r>
              <a:rPr lang="ru-RU" sz="2400" dirty="0" smtClean="0">
                <a:solidFill>
                  <a:srgbClr val="C00000"/>
                </a:solidFill>
              </a:rPr>
              <a:t>образовательная деятельность</a:t>
            </a:r>
            <a:r>
              <a:rPr lang="ru-RU" sz="2400" dirty="0" smtClean="0">
                <a:solidFill>
                  <a:srgbClr val="C00000"/>
                </a:solidFill>
              </a:rPr>
              <a:t>;</a:t>
            </a:r>
          </a:p>
          <a:p>
            <a:pPr lvl="0" fontAlgn="base">
              <a:spcAft>
                <a:spcPct val="0"/>
              </a:spcAft>
              <a:buFont typeface="Arial" charset="0"/>
              <a:buChar char="•"/>
              <a:defRPr/>
            </a:pPr>
            <a:r>
              <a:rPr lang="ru-RU" sz="2400" dirty="0">
                <a:solidFill>
                  <a:srgbClr val="1F497D">
                    <a:lumMod val="60000"/>
                    <a:lumOff val="40000"/>
                  </a:srgbClr>
                </a:solidFill>
              </a:rPr>
              <a:t>Учебно-воспитательный процесс – </a:t>
            </a:r>
            <a:r>
              <a:rPr lang="ru-RU" sz="2400" dirty="0">
                <a:solidFill>
                  <a:srgbClr val="C00000"/>
                </a:solidFill>
              </a:rPr>
              <a:t>учебная деятельность;</a:t>
            </a:r>
          </a:p>
          <a:p>
            <a:pPr>
              <a:defRPr/>
            </a:pPr>
            <a:r>
              <a:rPr lang="ru-RU" sz="2400" dirty="0">
                <a:solidFill>
                  <a:srgbClr val="1F497D">
                    <a:lumMod val="60000"/>
                    <a:lumOff val="40000"/>
                  </a:srgbClr>
                </a:solidFill>
              </a:rPr>
              <a:t>Индивидуальные образовательные планы – </a:t>
            </a:r>
            <a:r>
              <a:rPr lang="ru-RU" sz="2400" dirty="0">
                <a:solidFill>
                  <a:srgbClr val="C00000"/>
                </a:solidFill>
              </a:rPr>
              <a:t>индивидуальные учебные </a:t>
            </a:r>
            <a:r>
              <a:rPr lang="ru-RU" sz="2400" dirty="0" smtClean="0">
                <a:solidFill>
                  <a:srgbClr val="C00000"/>
                </a:solidFill>
              </a:rPr>
              <a:t>планы;</a:t>
            </a:r>
            <a:endParaRPr lang="ru-RU" sz="2400" dirty="0" smtClean="0">
              <a:solidFill>
                <a:srgbClr val="1F497D">
                  <a:lumMod val="60000"/>
                  <a:lumOff val="40000"/>
                </a:srgbClr>
              </a:solidFill>
            </a:endParaRPr>
          </a:p>
          <a:p>
            <a:pPr eaLnBrk="1" hangingPunct="1">
              <a:defRPr/>
            </a:pPr>
            <a:r>
              <a:rPr lang="ru-RU" sz="2400" dirty="0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Образовательные учреждения дополнительного образования детей – </a:t>
            </a:r>
            <a:r>
              <a:rPr lang="ru-RU" sz="2400" dirty="0" smtClean="0">
                <a:solidFill>
                  <a:srgbClr val="C00000"/>
                </a:solidFill>
              </a:rPr>
              <a:t>организации дополнительного образования;</a:t>
            </a:r>
          </a:p>
          <a:p>
            <a:pPr eaLnBrk="1" hangingPunct="1">
              <a:defRPr/>
            </a:pPr>
            <a:r>
              <a:rPr lang="ru-RU" sz="2400" dirty="0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Специальные </a:t>
            </a:r>
            <a:r>
              <a:rPr lang="ru-RU" sz="2400" dirty="0">
                <a:solidFill>
                  <a:srgbClr val="1F497D">
                    <a:lumMod val="60000"/>
                    <a:lumOff val="40000"/>
                  </a:srgbClr>
                </a:solidFill>
              </a:rPr>
              <a:t>образовательные программы – </a:t>
            </a:r>
            <a:endParaRPr lang="ru-RU" sz="2400" dirty="0" smtClean="0">
              <a:solidFill>
                <a:srgbClr val="1F497D">
                  <a:lumMod val="60000"/>
                  <a:lumOff val="40000"/>
                </a:srgbClr>
              </a:solidFill>
            </a:endParaRPr>
          </a:p>
          <a:p>
            <a:pPr marL="0" indent="0" eaLnBrk="1" hangingPunct="1">
              <a:buNone/>
              <a:defRPr/>
            </a:pPr>
            <a:r>
              <a:rPr lang="ru-RU" sz="2400" dirty="0" smtClean="0">
                <a:solidFill>
                  <a:srgbClr val="C00000"/>
                </a:solidFill>
              </a:rPr>
              <a:t>      адаптированные </a:t>
            </a:r>
            <a:r>
              <a:rPr lang="ru-RU" sz="2400" dirty="0">
                <a:solidFill>
                  <a:srgbClr val="C00000"/>
                </a:solidFill>
              </a:rPr>
              <a:t>образовательные </a:t>
            </a:r>
            <a:r>
              <a:rPr lang="ru-RU" sz="2400" dirty="0" smtClean="0">
                <a:solidFill>
                  <a:srgbClr val="C00000"/>
                </a:solidFill>
              </a:rPr>
              <a:t>программы.</a:t>
            </a:r>
            <a:endParaRPr lang="ru-RU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2343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07704" y="260648"/>
            <a:ext cx="6480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600" b="1" dirty="0" smtClean="0">
                <a:ln w="18415" cmpd="sng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ФГОС ООО</a:t>
            </a:r>
            <a:endParaRPr lang="ru-RU" sz="3600" b="1" dirty="0">
              <a:ln w="18415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395536" y="906979"/>
            <a:ext cx="7344816" cy="4248472"/>
          </a:xfrm>
          <a:prstGeom prst="round2DiagRect">
            <a:avLst>
              <a:gd name="adj1" fmla="val 10133"/>
              <a:gd name="adj2" fmla="val 0"/>
            </a:avLst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3600" dirty="0" smtClean="0"/>
              <a:t>Приказ </a:t>
            </a:r>
            <a:r>
              <a:rPr lang="ru-RU" sz="3600" dirty="0"/>
              <a:t>Министерства </a:t>
            </a:r>
            <a:r>
              <a:rPr lang="ru-RU" sz="3600" dirty="0" smtClean="0"/>
              <a:t>образования и </a:t>
            </a:r>
            <a:r>
              <a:rPr lang="ru-RU" sz="3600" dirty="0"/>
              <a:t>науки Российской </a:t>
            </a:r>
            <a:r>
              <a:rPr lang="ru-RU" sz="3600" dirty="0" smtClean="0"/>
              <a:t>Федерации от 17.12.2010 </a:t>
            </a:r>
            <a:r>
              <a:rPr lang="ru-RU" sz="3600" dirty="0"/>
              <a:t>г. № </a:t>
            </a:r>
            <a:r>
              <a:rPr lang="ru-RU" sz="3600" dirty="0" smtClean="0"/>
              <a:t>1897, </a:t>
            </a:r>
            <a:r>
              <a:rPr lang="ru-RU" sz="3600" dirty="0" smtClean="0">
                <a:solidFill>
                  <a:srgbClr val="FF0000"/>
                </a:solidFill>
              </a:rPr>
              <a:t>от 29.12.2014г</a:t>
            </a:r>
            <a:r>
              <a:rPr lang="ru-RU" sz="3600" dirty="0" smtClean="0">
                <a:solidFill>
                  <a:srgbClr val="FF0000"/>
                </a:solidFill>
              </a:rPr>
              <a:t>. </a:t>
            </a:r>
            <a:r>
              <a:rPr lang="ru-RU" sz="3600" dirty="0" smtClean="0">
                <a:solidFill>
                  <a:srgbClr val="FF0000"/>
                </a:solidFill>
              </a:rPr>
              <a:t>№</a:t>
            </a:r>
            <a:r>
              <a:rPr lang="ru-RU" sz="3600" dirty="0" smtClean="0">
                <a:solidFill>
                  <a:srgbClr val="FF0000"/>
                </a:solidFill>
              </a:rPr>
              <a:t>1644</a:t>
            </a:r>
          </a:p>
          <a:p>
            <a:r>
              <a:rPr lang="ru-RU" sz="3600" dirty="0" smtClean="0"/>
              <a:t>Письмо </a:t>
            </a:r>
            <a:r>
              <a:rPr lang="ru-RU" sz="3600" dirty="0">
                <a:solidFill>
                  <a:prstClr val="black"/>
                </a:solidFill>
              </a:rPr>
              <a:t>Министерства образования и науки Российской Федерации от </a:t>
            </a:r>
            <a:r>
              <a:rPr lang="ru-RU" sz="3600" dirty="0" smtClean="0">
                <a:solidFill>
                  <a:srgbClr val="FF0000"/>
                </a:solidFill>
              </a:rPr>
              <a:t>07.08.2015г. №08-1228</a:t>
            </a:r>
            <a:endParaRPr lang="ru-RU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82276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340768"/>
            <a:ext cx="8229600" cy="1143000"/>
          </a:xfrm>
        </p:spPr>
        <p:txBody>
          <a:bodyPr>
            <a:noAutofit/>
          </a:bodyPr>
          <a:lstStyle/>
          <a:p>
            <a:r>
              <a:rPr lang="ru-RU" sz="6600" dirty="0" smtClean="0"/>
              <a:t>СПАСИБО ЗА ВНИМАНИЕ!</a:t>
            </a:r>
            <a:endParaRPr lang="ru-RU" sz="6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99592" y="3068960"/>
            <a:ext cx="6336704" cy="1224136"/>
          </a:xfrm>
        </p:spPr>
        <p:txBody>
          <a:bodyPr/>
          <a:lstStyle/>
          <a:p>
            <a:r>
              <a:rPr lang="ru-RU" dirty="0" smtClean="0"/>
              <a:t>ГОТОВА ОТВЕТИТЬ НА ВАШИ ВОПРОСЫ.</a:t>
            </a:r>
            <a:endParaRPr lang="ru-RU" dirty="0"/>
          </a:p>
        </p:txBody>
      </p:sp>
      <p:sp>
        <p:nvSpPr>
          <p:cNvPr id="4" name="Текст 2"/>
          <p:cNvSpPr>
            <a:spLocks noGrp="1"/>
          </p:cNvSpPr>
          <p:nvPr>
            <p:ph type="body" sz="quarter" idx="3"/>
          </p:nvPr>
        </p:nvSpPr>
        <p:spPr>
          <a:xfrm>
            <a:off x="755576" y="2636912"/>
            <a:ext cx="6840760" cy="3312368"/>
          </a:xfrm>
        </p:spPr>
        <p:txBody>
          <a:bodyPr>
            <a:normAutofit fontScale="92500" lnSpcReduction="10000"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ru-RU" dirty="0" smtClean="0"/>
              <a:t>Адрес блога </a:t>
            </a:r>
            <a:r>
              <a:rPr lang="ru-RU" dirty="0" smtClean="0"/>
              <a:t> </a:t>
            </a: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fgosnmckemerovo.wix.com/fgosnmc</a:t>
            </a:r>
            <a:endParaRPr lang="ru-RU" dirty="0" smtClean="0"/>
          </a:p>
          <a:p>
            <a:r>
              <a:rPr lang="ru-RU" dirty="0" smtClean="0"/>
              <a:t>Адрес </a:t>
            </a:r>
            <a:r>
              <a:rPr lang="en-US" dirty="0" smtClean="0"/>
              <a:t>Skype – </a:t>
            </a:r>
            <a:r>
              <a:rPr lang="en-US" dirty="0" err="1" smtClean="0">
                <a:solidFill>
                  <a:srgbClr val="0000FF"/>
                </a:solidFill>
              </a:rPr>
              <a:t>oounmcfgos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endParaRPr lang="ru-RU" dirty="0" smtClean="0">
              <a:solidFill>
                <a:srgbClr val="0000FF"/>
              </a:solidFill>
            </a:endParaRPr>
          </a:p>
          <a:p>
            <a:r>
              <a:rPr lang="ru-RU" dirty="0"/>
              <a:t>т</a:t>
            </a:r>
            <a:r>
              <a:rPr lang="ru-RU" dirty="0" smtClean="0"/>
              <a:t>ел. </a:t>
            </a:r>
            <a:r>
              <a:rPr lang="ru-RU" dirty="0" smtClean="0">
                <a:solidFill>
                  <a:srgbClr val="0000FF"/>
                </a:solidFill>
              </a:rPr>
              <a:t>359-259</a:t>
            </a:r>
            <a:endParaRPr lang="ru-RU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10097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03900" y="129406"/>
            <a:ext cx="64807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5400" b="1" dirty="0">
                <a:solidFill>
                  <a:prstClr val="white"/>
                </a:solidFill>
                <a:ea typeface="+mj-ea"/>
                <a:cs typeface="+mj-cs"/>
              </a:rPr>
              <a:t>Структура стандарта</a:t>
            </a:r>
            <a:endParaRPr lang="ru-RU" sz="3600" b="1" dirty="0">
              <a:ln w="18415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755576" y="1107526"/>
            <a:ext cx="6573711" cy="4248472"/>
          </a:xfrm>
          <a:prstGeom prst="round2DiagRect">
            <a:avLst>
              <a:gd name="adj1" fmla="val 10133"/>
              <a:gd name="adj2" fmla="val 0"/>
            </a:avLst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40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bg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949760"/>
            <a:ext cx="5873627" cy="45640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39172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2054" y="225092"/>
            <a:ext cx="82804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4800" b="1" dirty="0" smtClean="0">
                <a:solidFill>
                  <a:prstClr val="white"/>
                </a:solidFill>
                <a:ea typeface="+mj-ea"/>
                <a:cs typeface="+mj-cs"/>
              </a:rPr>
              <a:t>В основе </a:t>
            </a:r>
            <a:r>
              <a:rPr lang="ru-RU" sz="4800" b="1" dirty="0" smtClean="0">
                <a:solidFill>
                  <a:prstClr val="white"/>
                </a:solidFill>
                <a:ea typeface="+mj-ea"/>
                <a:cs typeface="+mj-cs"/>
              </a:rPr>
              <a:t>Стандарта </a:t>
            </a:r>
            <a:r>
              <a:rPr lang="ru-RU" sz="4800" b="1" dirty="0" smtClean="0">
                <a:solidFill>
                  <a:prstClr val="white"/>
                </a:solidFill>
                <a:ea typeface="+mj-ea"/>
                <a:cs typeface="+mj-cs"/>
              </a:rPr>
              <a:t>лежит:</a:t>
            </a:r>
            <a:endParaRPr lang="ru-RU" sz="4800" b="1" dirty="0">
              <a:ln w="18415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467544" y="1196752"/>
            <a:ext cx="7632848" cy="3816424"/>
          </a:xfrm>
          <a:prstGeom prst="round2DiagRect">
            <a:avLst>
              <a:gd name="adj1" fmla="val 10133"/>
              <a:gd name="adj2" fmla="val 0"/>
            </a:avLst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dirty="0"/>
              <a:t>системно-</a:t>
            </a:r>
            <a:r>
              <a:rPr lang="ru-RU" sz="4800" b="1" dirty="0" err="1"/>
              <a:t>деятельностный</a:t>
            </a:r>
            <a:r>
              <a:rPr lang="ru-RU" sz="4800" b="1" dirty="0"/>
              <a:t> </a:t>
            </a:r>
            <a:r>
              <a:rPr lang="ru-RU" sz="4800" b="1" dirty="0" smtClean="0"/>
              <a:t>подход </a:t>
            </a:r>
          </a:p>
          <a:p>
            <a:pPr algn="ctr"/>
            <a:r>
              <a:rPr lang="ru-RU" sz="4800" b="1" dirty="0" smtClean="0">
                <a:solidFill>
                  <a:srgbClr val="C00000"/>
                </a:solidFill>
              </a:rPr>
              <a:t>п.7 ФГОС НОО и </a:t>
            </a:r>
          </a:p>
          <a:p>
            <a:pPr algn="ctr"/>
            <a:r>
              <a:rPr lang="ru-RU" sz="4800" b="1" dirty="0" smtClean="0">
                <a:solidFill>
                  <a:srgbClr val="C00000"/>
                </a:solidFill>
              </a:rPr>
              <a:t>п.5 ФГОС ООО</a:t>
            </a:r>
            <a:endParaRPr lang="ru-RU" sz="4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98092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2054" y="225092"/>
            <a:ext cx="82804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4400" b="1" dirty="0" smtClean="0">
                <a:solidFill>
                  <a:prstClr val="white"/>
                </a:solidFill>
                <a:ea typeface="+mj-ea"/>
                <a:cs typeface="+mj-cs"/>
              </a:rPr>
              <a:t>На что ориентирован Стандарт</a:t>
            </a:r>
            <a:r>
              <a:rPr lang="ru-RU" sz="4800" b="1" dirty="0" smtClean="0">
                <a:solidFill>
                  <a:prstClr val="white"/>
                </a:solidFill>
                <a:ea typeface="+mj-ea"/>
                <a:cs typeface="+mj-cs"/>
              </a:rPr>
              <a:t>:</a:t>
            </a:r>
            <a:endParaRPr lang="ru-RU" sz="4800" b="1" dirty="0">
              <a:ln w="18415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612054" y="1484784"/>
            <a:ext cx="7704362" cy="3456384"/>
          </a:xfrm>
          <a:prstGeom prst="round2DiagRect">
            <a:avLst>
              <a:gd name="adj1" fmla="val 10133"/>
              <a:gd name="adj2" fmla="val 0"/>
            </a:avLst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dirty="0">
                <a:latin typeface="Times New Roman"/>
                <a:ea typeface="Times New Roman"/>
              </a:rPr>
              <a:t>на становление личностных характеристик</a:t>
            </a:r>
            <a:r>
              <a:rPr lang="ru-RU" sz="4800" b="1" i="1" dirty="0">
                <a:latin typeface="Times New Roman"/>
                <a:ea typeface="Times New Roman"/>
              </a:rPr>
              <a:t> </a:t>
            </a:r>
            <a:r>
              <a:rPr lang="ru-RU" sz="4800" dirty="0">
                <a:latin typeface="Times New Roman"/>
                <a:ea typeface="Times New Roman"/>
              </a:rPr>
              <a:t>выпускника («портрет </a:t>
            </a:r>
            <a:r>
              <a:rPr lang="ru-RU" sz="4800" dirty="0" smtClean="0">
                <a:latin typeface="Times New Roman"/>
                <a:ea typeface="Times New Roman"/>
              </a:rPr>
              <a:t>выпускника») </a:t>
            </a:r>
          </a:p>
          <a:p>
            <a:pPr algn="ctr"/>
            <a:r>
              <a:rPr lang="ru-RU" sz="44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п.8 ФГОС НОО и </a:t>
            </a:r>
          </a:p>
          <a:p>
            <a:pPr algn="ctr"/>
            <a:r>
              <a:rPr lang="ru-RU" sz="44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п.6 ФГОС ООО </a:t>
            </a:r>
            <a:endParaRPr lang="ru-RU" sz="4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9746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53775" y="225091"/>
            <a:ext cx="8280426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4400" b="1" dirty="0" smtClean="0">
                <a:solidFill>
                  <a:prstClr val="white"/>
                </a:solidFill>
                <a:ea typeface="+mj-ea"/>
                <a:cs typeface="+mj-cs"/>
              </a:rPr>
              <a:t>Требования к каким результатам устанавливает Стандарт</a:t>
            </a:r>
            <a:r>
              <a:rPr lang="ru-RU" sz="4800" b="1" dirty="0" smtClean="0">
                <a:solidFill>
                  <a:prstClr val="white"/>
                </a:solidFill>
                <a:ea typeface="+mj-ea"/>
                <a:cs typeface="+mj-cs"/>
              </a:rPr>
              <a:t>:</a:t>
            </a:r>
            <a:endParaRPr lang="ru-RU" sz="4800" b="1" dirty="0">
              <a:ln w="18415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612054" y="1628800"/>
            <a:ext cx="7776864" cy="3351988"/>
          </a:xfrm>
          <a:prstGeom prst="round2DiagRect">
            <a:avLst>
              <a:gd name="adj1" fmla="val 10133"/>
              <a:gd name="adj2" fmla="val 0"/>
            </a:avLst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4800" b="1" dirty="0" smtClean="0">
              <a:latin typeface="Times New Roman"/>
              <a:ea typeface="Times New Roman"/>
            </a:endParaRPr>
          </a:p>
          <a:p>
            <a:pPr algn="ctr"/>
            <a:r>
              <a:rPr lang="ru-RU" sz="4800" b="1" dirty="0" smtClean="0">
                <a:latin typeface="Times New Roman"/>
                <a:ea typeface="Times New Roman"/>
              </a:rPr>
              <a:t>Личностным</a:t>
            </a:r>
          </a:p>
          <a:p>
            <a:pPr algn="ctr"/>
            <a:r>
              <a:rPr lang="ru-RU" sz="4800" b="1" dirty="0" err="1" smtClean="0">
                <a:latin typeface="Times New Roman"/>
                <a:ea typeface="Times New Roman"/>
              </a:rPr>
              <a:t>Метапредметным</a:t>
            </a:r>
            <a:endParaRPr lang="ru-RU" sz="4800" b="1" dirty="0" smtClean="0">
              <a:latin typeface="Times New Roman"/>
              <a:ea typeface="Times New Roman"/>
            </a:endParaRPr>
          </a:p>
          <a:p>
            <a:pPr algn="ctr"/>
            <a:r>
              <a:rPr lang="ru-RU" sz="4800" b="1" dirty="0" smtClean="0">
                <a:latin typeface="Times New Roman"/>
                <a:ea typeface="Times New Roman"/>
              </a:rPr>
              <a:t>Предметным </a:t>
            </a:r>
          </a:p>
          <a:p>
            <a:pPr algn="ctr"/>
            <a:r>
              <a:rPr lang="ru-RU" sz="40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п.9 ФГОС НОО и </a:t>
            </a:r>
          </a:p>
          <a:p>
            <a:pPr algn="ctr"/>
            <a:r>
              <a:rPr lang="ru-RU" sz="40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п.8 ФГОС ООО</a:t>
            </a:r>
          </a:p>
          <a:p>
            <a:pPr algn="ctr"/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4453501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53775" y="225091"/>
            <a:ext cx="82804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4400" b="1" dirty="0" err="1" smtClean="0">
                <a:solidFill>
                  <a:prstClr val="white"/>
                </a:solidFill>
                <a:ea typeface="+mj-ea"/>
                <a:cs typeface="+mj-cs"/>
              </a:rPr>
              <a:t>Метапредметные</a:t>
            </a:r>
            <a:r>
              <a:rPr lang="ru-RU" sz="4400" b="1" dirty="0" smtClean="0">
                <a:solidFill>
                  <a:prstClr val="white"/>
                </a:solidFill>
                <a:ea typeface="+mj-ea"/>
                <a:cs typeface="+mj-cs"/>
              </a:rPr>
              <a:t> УУД</a:t>
            </a:r>
            <a:r>
              <a:rPr lang="ru-RU" sz="4800" b="1" dirty="0" smtClean="0">
                <a:solidFill>
                  <a:prstClr val="white"/>
                </a:solidFill>
                <a:ea typeface="+mj-ea"/>
                <a:cs typeface="+mj-cs"/>
              </a:rPr>
              <a:t>:</a:t>
            </a:r>
            <a:endParaRPr lang="ru-RU" sz="4800" b="1" dirty="0">
              <a:ln w="18415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647969" y="1063728"/>
            <a:ext cx="7524431" cy="3805432"/>
          </a:xfrm>
          <a:prstGeom prst="round2DiagRect">
            <a:avLst>
              <a:gd name="adj1" fmla="val 10133"/>
              <a:gd name="adj2" fmla="val 0"/>
            </a:avLst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latin typeface="Times New Roman"/>
                <a:ea typeface="Times New Roman"/>
              </a:rPr>
              <a:t>Познавательные</a:t>
            </a:r>
          </a:p>
          <a:p>
            <a:pPr algn="ctr"/>
            <a:r>
              <a:rPr lang="ru-RU" sz="4800" b="1" dirty="0" smtClean="0">
                <a:latin typeface="Times New Roman"/>
                <a:ea typeface="Times New Roman"/>
              </a:rPr>
              <a:t>Регулятивные</a:t>
            </a:r>
          </a:p>
          <a:p>
            <a:pPr algn="ctr"/>
            <a:r>
              <a:rPr lang="ru-RU" sz="4800" b="1" dirty="0" smtClean="0">
                <a:latin typeface="Times New Roman"/>
                <a:ea typeface="Times New Roman"/>
              </a:rPr>
              <a:t>Коммуникативные </a:t>
            </a:r>
          </a:p>
        </p:txBody>
      </p:sp>
    </p:spTree>
    <p:extLst>
      <p:ext uri="{BB962C8B-B14F-4D97-AF65-F5344CB8AC3E}">
        <p14:creationId xmlns:p14="http://schemas.microsoft.com/office/powerpoint/2010/main" val="8653691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7332" y="696868"/>
            <a:ext cx="82804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4800" b="1" dirty="0" err="1" smtClean="0">
                <a:solidFill>
                  <a:prstClr val="white"/>
                </a:solidFill>
                <a:ea typeface="+mj-ea"/>
                <a:cs typeface="+mj-cs"/>
              </a:rPr>
              <a:t>Метапредметные</a:t>
            </a:r>
            <a:r>
              <a:rPr lang="ru-RU" sz="4800" b="1" dirty="0" smtClean="0">
                <a:solidFill>
                  <a:prstClr val="white"/>
                </a:solidFill>
                <a:ea typeface="+mj-ea"/>
                <a:cs typeface="+mj-cs"/>
              </a:rPr>
              <a:t> результаты:</a:t>
            </a:r>
            <a:endParaRPr lang="ru-RU" sz="4800" b="1" dirty="0">
              <a:ln w="18415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899113" y="1772816"/>
            <a:ext cx="7201279" cy="3096344"/>
          </a:xfrm>
          <a:prstGeom prst="round2DiagRect">
            <a:avLst>
              <a:gd name="adj1" fmla="val 10133"/>
              <a:gd name="adj2" fmla="val 0"/>
            </a:avLst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п.11 ФГОС НОО и</a:t>
            </a:r>
          </a:p>
          <a:p>
            <a:pPr algn="ctr"/>
            <a:r>
              <a:rPr lang="ru-RU" sz="48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 п.10 ФГОС ООО</a:t>
            </a:r>
          </a:p>
        </p:txBody>
      </p:sp>
    </p:spTree>
    <p:extLst>
      <p:ext uri="{BB962C8B-B14F-4D97-AF65-F5344CB8AC3E}">
        <p14:creationId xmlns:p14="http://schemas.microsoft.com/office/powerpoint/2010/main" val="41340681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Besplatnyj-shablon-Delovye-ljudi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1071</TotalTime>
  <Words>1768</Words>
  <Application>Microsoft Office PowerPoint</Application>
  <PresentationFormat>Экран (4:3)</PresentationFormat>
  <Paragraphs>282</Paragraphs>
  <Slides>30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Besplatnyj-shablon-Delovye-ljudi</vt:lpstr>
      <vt:lpstr> Проектирование ООП. Рабочие программы.  ФГОС НОО и ФГОС ООО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Целевой раздел:</vt:lpstr>
      <vt:lpstr>Структура пояснительной записки:</vt:lpstr>
      <vt:lpstr>Целевой раздел:</vt:lpstr>
      <vt:lpstr>Содержательный раздел:</vt:lpstr>
      <vt:lpstr>Структура программ формирования и развития УУД:</vt:lpstr>
      <vt:lpstr>Структура программ отдельных учебных предметов, курсов:</vt:lpstr>
      <vt:lpstr>ФГОС НОО</vt:lpstr>
      <vt:lpstr>Структура программы формирования экологической культуры, здорового и безопасного образа жизни(п. 19.7 ФГОС НОО):</vt:lpstr>
      <vt:lpstr>Структура программы воспитания и социализации (п.18.2.3 ФГОС ООО):</vt:lpstr>
      <vt:lpstr>Структура программы коррекционной работы:</vt:lpstr>
      <vt:lpstr>Организационный раздел:</vt:lpstr>
      <vt:lpstr>Структура системы условий:</vt:lpstr>
      <vt:lpstr>Взаимосвязь ООП и раб. программы НОО</vt:lpstr>
      <vt:lpstr>Взаимосвязь ООП и раб. программы ООО</vt:lpstr>
      <vt:lpstr>Структура программ отдельных учебных предметов, курсов:</vt:lpstr>
      <vt:lpstr>Структура программы курсов внеурочной деятельности (Письмо МОиН РФ от 07.08.2015 №08-1228)</vt:lpstr>
      <vt:lpstr>Понятийный аппарат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Олег</dc:creator>
  <cp:lastModifiedBy>Admin</cp:lastModifiedBy>
  <cp:revision>46</cp:revision>
  <cp:lastPrinted>2015-11-02T03:15:21Z</cp:lastPrinted>
  <dcterms:created xsi:type="dcterms:W3CDTF">2012-07-31T15:34:20Z</dcterms:created>
  <dcterms:modified xsi:type="dcterms:W3CDTF">2015-11-02T11:41:51Z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234770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D5.0.3</vt:lpwstr>
  </property>
</Properties>
</file>