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8"/>
  </p:notesMasterIdLst>
  <p:handoutMasterIdLst>
    <p:handoutMasterId r:id="rId19"/>
  </p:handoutMasterIdLst>
  <p:sldIdLst>
    <p:sldId id="264" r:id="rId3"/>
    <p:sldId id="276" r:id="rId4"/>
    <p:sldId id="281" r:id="rId5"/>
    <p:sldId id="293" r:id="rId6"/>
    <p:sldId id="292" r:id="rId7"/>
    <p:sldId id="283" r:id="rId8"/>
    <p:sldId id="294" r:id="rId9"/>
    <p:sldId id="295" r:id="rId10"/>
    <p:sldId id="297" r:id="rId11"/>
    <p:sldId id="284" r:id="rId12"/>
    <p:sldId id="285" r:id="rId13"/>
    <p:sldId id="296" r:id="rId14"/>
    <p:sldId id="287" r:id="rId15"/>
    <p:sldId id="288" r:id="rId16"/>
    <p:sldId id="291" r:id="rId1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A50021"/>
    <a:srgbClr val="003366"/>
    <a:srgbClr val="993300"/>
    <a:srgbClr val="FF66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00" autoAdjust="0"/>
    <p:restoredTop sz="94660"/>
  </p:normalViewPr>
  <p:slideViewPr>
    <p:cSldViewPr showGuides="1">
      <p:cViewPr>
        <p:scale>
          <a:sx n="78" d="100"/>
          <a:sy n="78" d="100"/>
        </p:scale>
        <p:origin x="-72" y="-7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ru-RU">
                <a:solidFill>
                  <a:schemeClr val="tx2"/>
                </a:solidFill>
              </a:rPr>
              <a:t>21.02.2018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ru-RU"/>
              <a:pPr/>
              <a:t>21.02.2018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947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t>21.02.2018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t>21.02.2018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441" y="274639"/>
            <a:ext cx="10969943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Краснотурьинск МОУ"СОШ № 17"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2FABC-363D-417E-B4FE-AF3B395CFF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390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ru-RU" noProof="0" smtClean="0"/>
              <a:t>21.02.2018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21.02.2018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21.02.2018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21.02.2018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21.02.2018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t>21.02.2018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t>21.02.2018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ru-RU" noProof="0" smtClean="0"/>
              <a:pPr/>
              <a:t>21.02.2018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  <p:sldLayoutId id="214748368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 defTabSz="1216152">
              <a:lnSpc>
                <a:spcPct val="9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374C81"/>
                </a:solidFill>
                <a:latin typeface="Century Gothic"/>
              </a:rPr>
              <a:t>Технологии личностно-ориентированного обучения в УМК «Школа России»</a:t>
            </a:r>
            <a:endParaRPr lang="ru-RU" sz="5400" b="0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ru-RU" sz="2800" b="0" i="0" dirty="0" smtClean="0">
                <a:solidFill>
                  <a:srgbClr val="374C81"/>
                </a:solidFill>
              </a:rPr>
              <a:t>(на уроках русского языка и литературы)</a:t>
            </a:r>
            <a:endParaRPr lang="ru-RU" sz="2800" b="0" i="0" dirty="0">
              <a:solidFill>
                <a:srgbClr val="374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3300"/>
                </a:solidFill>
              </a:rPr>
              <a:t>Метод проектов</a:t>
            </a:r>
            <a:endParaRPr lang="ru-RU" b="1" dirty="0">
              <a:solidFill>
                <a:srgbClr val="99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/>
              <a:t>совокупность приемов, действий учащихся в их определенной последовательности для достижения поставленной задачи – решения определенной проблемы, значимой для учащихся и оформленной в виде некоего конечного продукта.</a:t>
            </a:r>
            <a:endParaRPr lang="en-US" b="1" i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Users\Тема\Desktop\pedag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428" y="3573016"/>
            <a:ext cx="4458072" cy="315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83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ОСНОВНЫЕ ТРЕБОВАНИЯ К МЕТОДУ ПРОЕКТОВ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ru-RU" sz="2200" b="1" i="1" dirty="0" smtClean="0"/>
              <a:t> </a:t>
            </a:r>
            <a:r>
              <a:rPr lang="ru-RU" sz="2200" b="1" i="1" dirty="0"/>
              <a:t>Наличие значимой в </a:t>
            </a:r>
            <a:r>
              <a:rPr lang="ru-RU" sz="2200" b="1" i="1" dirty="0" smtClean="0"/>
              <a:t>исследовательском</a:t>
            </a:r>
            <a:r>
              <a:rPr lang="ru-RU" sz="2200" b="1" i="1" dirty="0"/>
              <a:t>, творческом плане проблемы.  </a:t>
            </a:r>
            <a:endParaRPr lang="en-US" sz="2200" b="1" i="1" dirty="0"/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200" b="1" i="1" dirty="0" smtClean="0"/>
              <a:t>Практическая</a:t>
            </a:r>
            <a:r>
              <a:rPr lang="ru-RU" sz="2200" b="1" i="1" dirty="0"/>
              <a:t>, теоретическая значимость предполагаемых результатов.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200" b="1" i="1" dirty="0" smtClean="0"/>
              <a:t>Самостоятельная </a:t>
            </a:r>
            <a:r>
              <a:rPr lang="ru-RU" sz="2200" b="1" i="1" dirty="0"/>
              <a:t>(</a:t>
            </a:r>
            <a:r>
              <a:rPr lang="ru-RU" sz="2200" b="1" i="1" dirty="0" smtClean="0"/>
              <a:t>индивидуальная</a:t>
            </a:r>
            <a:r>
              <a:rPr lang="ru-RU" sz="2200" b="1" i="1" dirty="0"/>
              <a:t>, парная,  групповая) деятельность учащихся на уроке или во внеурочное время.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2200" b="1" i="1" dirty="0" smtClean="0"/>
              <a:t>Структурирование содержательной </a:t>
            </a:r>
            <a:r>
              <a:rPr lang="ru-RU" sz="2200" b="1" i="1" dirty="0"/>
              <a:t>части проекта (с  указанием поэтапных результатов и распределением ролей).</a:t>
            </a:r>
          </a:p>
          <a:p>
            <a:pPr marL="0" indent="0">
              <a:buNone/>
            </a:pPr>
            <a:r>
              <a:rPr lang="ru-RU" sz="2200" b="1" i="1" dirty="0" smtClean="0"/>
              <a:t>Использование исследовательских </a:t>
            </a:r>
            <a:r>
              <a:rPr lang="ru-RU" sz="2200" b="1" i="1" dirty="0"/>
              <a:t>методов</a:t>
            </a:r>
            <a:r>
              <a:rPr lang="ru-RU" sz="2200" b="1" i="1" dirty="0" smtClean="0"/>
              <a:t>: определение </a:t>
            </a:r>
            <a:r>
              <a:rPr lang="ru-RU" sz="2200" b="1" i="1" dirty="0"/>
              <a:t>проблемы, вытекающих из нее задач исследования, выдвижение гипотезы их решения, обсуждение методов исследования, оформление конечных результатов,  анализ  полученных  данных,  подведение итогов, </a:t>
            </a:r>
            <a:r>
              <a:rPr lang="ru-RU" sz="2200" b="1" i="1" dirty="0" err="1"/>
              <a:t>корректи-ровка</a:t>
            </a:r>
            <a:r>
              <a:rPr lang="ru-RU" sz="2200" b="1" i="1" dirty="0"/>
              <a:t>, выводы (использование в ходе совместного исследования  метода "мозговой атаки",  "круглого стола", творческих отчетов, защиты проекта, пр.).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977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21"/>
          <p:cNvSpPr>
            <a:spLocks noGrp="1"/>
          </p:cNvSpPr>
          <p:nvPr>
            <p:ph type="title"/>
          </p:nvPr>
        </p:nvSpPr>
        <p:spPr>
          <a:xfrm>
            <a:off x="609441" y="704851"/>
            <a:ext cx="10969943" cy="866775"/>
          </a:xfrm>
        </p:spPr>
        <p:txBody>
          <a:bodyPr/>
          <a:lstStyle/>
          <a:p>
            <a:pPr algn="ctr" eaLnBrk="1" hangingPunct="1"/>
            <a:r>
              <a:rPr lang="ru-RU" sz="2400" b="1" smtClean="0"/>
              <a:t>Темы проектов на уроках чтения.</a:t>
            </a:r>
            <a:r>
              <a:rPr lang="ru-RU" sz="2400" smtClean="0"/>
              <a:t> </a:t>
            </a:r>
            <a:br>
              <a:rPr lang="ru-RU" sz="2400" smtClean="0"/>
            </a:br>
            <a:endParaRPr lang="ru-RU" sz="2400" smtClean="0"/>
          </a:p>
        </p:txBody>
      </p:sp>
      <p:sp>
        <p:nvSpPr>
          <p:cNvPr id="15363" name="Содержимое 22"/>
          <p:cNvSpPr>
            <a:spLocks noGrp="1"/>
          </p:cNvSpPr>
          <p:nvPr>
            <p:ph idx="1"/>
          </p:nvPr>
        </p:nvSpPr>
        <p:spPr>
          <a:xfrm>
            <a:off x="571351" y="1571625"/>
            <a:ext cx="10969943" cy="4389438"/>
          </a:xfrm>
        </p:spPr>
        <p:txBody>
          <a:bodyPr/>
          <a:lstStyle/>
          <a:p>
            <a:pPr eaLnBrk="1" hangingPunct="1"/>
            <a:r>
              <a:rPr lang="ru-RU" sz="2400" smtClean="0"/>
              <a:t>Читаем весёлые стихи А.Усачёва</a:t>
            </a:r>
          </a:p>
          <a:p>
            <a:pPr eaLnBrk="1" hangingPunct="1"/>
            <a:r>
              <a:rPr lang="ru-RU" sz="2400" smtClean="0"/>
              <a:t>Русские народные сказки</a:t>
            </a:r>
          </a:p>
          <a:p>
            <a:pPr eaLnBrk="1" hangingPunct="1"/>
            <a:r>
              <a:rPr lang="ru-RU" sz="2400" smtClean="0"/>
              <a:t>Видящий чудеса...Р.Сеф</a:t>
            </a:r>
          </a:p>
          <a:p>
            <a:pPr eaLnBrk="1" hangingPunct="1"/>
            <a:r>
              <a:rPr lang="ru-RU" sz="2400" smtClean="0"/>
              <a:t>Учимся отгадывать загадки</a:t>
            </a:r>
          </a:p>
          <a:p>
            <a:pPr eaLnBrk="1" hangingPunct="1"/>
            <a:r>
              <a:rPr lang="ru-RU" sz="2400" smtClean="0"/>
              <a:t>Сочиняем сказку  сами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3609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993300"/>
                </a:solidFill>
              </a:rPr>
              <a:t>«ПОРТФЕЛЬ УЧЕНИКА»</a:t>
            </a:r>
            <a:endParaRPr lang="ru-RU" dirty="0">
              <a:solidFill>
                <a:srgbClr val="99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/>
              <a:t>Портфель </a:t>
            </a:r>
            <a:r>
              <a:rPr lang="ru-RU" b="1" i="1" dirty="0" smtClean="0"/>
              <a:t>ученика </a:t>
            </a:r>
            <a:r>
              <a:rPr lang="ru-RU" b="1" i="1" dirty="0"/>
              <a:t>- это инструмент самооценки собственного познавательного, творческого труда ученика, рефлексии его собственной деятельности. Это комплект документов, самостоятельных работ ученика.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C:\Users\Тема\Desktop\i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922" y="3789040"/>
            <a:ext cx="230291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29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ПРИНЦИПЫ ТЕХНОЛОГИИ «ПОРТФЕЛЬ УЧЕНИКА»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/>
              <a:t>Самооценка результатов (промежуточных, итоговых)</a:t>
            </a:r>
          </a:p>
          <a:p>
            <a:r>
              <a:rPr lang="ru-RU" b="1" i="1" dirty="0"/>
              <a:t>Систематичность и регулярность </a:t>
            </a:r>
            <a:r>
              <a:rPr lang="ru-RU" b="1" i="1" dirty="0" err="1"/>
              <a:t>самомониторинга</a:t>
            </a:r>
            <a:endParaRPr lang="ru-RU" b="1" i="1" dirty="0"/>
          </a:p>
          <a:p>
            <a:r>
              <a:rPr lang="ru-RU" b="1" i="1" dirty="0"/>
              <a:t>Структуризация материалов портфеля, логичность и лаконичность всех письменных пояснений</a:t>
            </a:r>
            <a:r>
              <a:rPr lang="ru-RU" sz="2800" b="1" i="1" dirty="0"/>
              <a:t>.</a:t>
            </a:r>
          </a:p>
          <a:p>
            <a:pPr>
              <a:lnSpc>
                <a:spcPct val="80000"/>
              </a:lnSpc>
            </a:pPr>
            <a:r>
              <a:rPr lang="ru-RU" b="1" i="1" dirty="0"/>
              <a:t>Аккуратность и эстетичность оформления портфеля.</a:t>
            </a:r>
          </a:p>
          <a:p>
            <a:pPr>
              <a:lnSpc>
                <a:spcPct val="80000"/>
              </a:lnSpc>
            </a:pPr>
            <a:r>
              <a:rPr lang="ru-RU" b="1" i="1" dirty="0"/>
              <a:t>Целостность, тематическая завершенность представленных в портфеле материалов.</a:t>
            </a:r>
          </a:p>
          <a:p>
            <a:pPr>
              <a:lnSpc>
                <a:spcPct val="80000"/>
              </a:lnSpc>
            </a:pPr>
            <a:r>
              <a:rPr lang="ru-RU" b="1" i="1" dirty="0"/>
              <a:t>Наглядность и </a:t>
            </a:r>
            <a:r>
              <a:rPr lang="ru-RU" b="1" i="1" dirty="0" smtClean="0"/>
              <a:t>обоснованность </a:t>
            </a:r>
            <a:r>
              <a:rPr lang="ru-RU" b="1" i="1" dirty="0"/>
              <a:t>презентации портфеля ученика.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486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9956" y="692696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dirty="0">
                <a:solidFill>
                  <a:schemeClr val="tx2"/>
                </a:solidFill>
              </a:rPr>
              <a:t>« </a:t>
            </a:r>
            <a:r>
              <a:rPr lang="ru-RU" sz="4000" i="1" dirty="0">
                <a:solidFill>
                  <a:schemeClr val="tx2"/>
                </a:solidFill>
              </a:rPr>
              <a:t>Мои ученики будут узнавать новое не от меня; они будут открывать это новое сами. Моя главная задача-помочь им раскрыться, развить собственные идеи».</a:t>
            </a:r>
          </a:p>
          <a:p>
            <a:pPr algn="ctr">
              <a:lnSpc>
                <a:spcPct val="90000"/>
              </a:lnSpc>
            </a:pPr>
            <a:r>
              <a:rPr lang="ru-RU" sz="4000" i="1" dirty="0">
                <a:solidFill>
                  <a:schemeClr val="tx2"/>
                </a:solidFill>
              </a:rPr>
              <a:t>                            Г. </a:t>
            </a:r>
            <a:r>
              <a:rPr lang="ru-RU" sz="4000" i="1" dirty="0" err="1">
                <a:solidFill>
                  <a:schemeClr val="tx2"/>
                </a:solidFill>
              </a:rPr>
              <a:t>Песталоции</a:t>
            </a:r>
            <a:r>
              <a:rPr lang="ru-RU" sz="4000" i="1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971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840632"/>
          </a:xfrm>
        </p:spPr>
        <p:txBody>
          <a:bodyPr>
            <a:normAutofit/>
          </a:bodyPr>
          <a:lstStyle/>
          <a:p>
            <a:pPr defTabSz="1216152">
              <a:spcBef>
                <a:spcPts val="0"/>
              </a:spcBef>
            </a:pPr>
            <a:r>
              <a:rPr lang="ru-RU" dirty="0">
                <a:solidFill>
                  <a:srgbClr val="990099"/>
                </a:solidFill>
                <a:latin typeface="Arial" charset="0"/>
              </a:rPr>
              <a:t>Личностно-ориентированное обучение - это такое обучение, которое во главу угла ставит:</a:t>
            </a:r>
            <a:endParaRPr lang="ru-RU" sz="4400" b="0" i="0" baseline="0" dirty="0">
              <a:solidFill>
                <a:srgbClr val="990099"/>
              </a:solidFill>
              <a:latin typeface="Century Gothic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117309" y="1988840"/>
            <a:ext cx="10157354" cy="4183360"/>
          </a:xfrm>
        </p:spPr>
        <p:txBody>
          <a:bodyPr/>
          <a:lstStyle/>
          <a:p>
            <a:pPr>
              <a:buSzTx/>
            </a:pPr>
            <a:r>
              <a:rPr lang="ru-RU" sz="2400" b="0" i="0" dirty="0" smtClean="0">
                <a:solidFill>
                  <a:srgbClr val="374C81"/>
                </a:solidFill>
                <a:latin typeface="Century Gothic"/>
                <a:ea typeface="+mn-ea"/>
                <a:cs typeface="+mn-cs"/>
              </a:rPr>
              <a:t> </a:t>
            </a:r>
            <a:r>
              <a:rPr lang="ru-RU" sz="3600" dirty="0">
                <a:solidFill>
                  <a:srgbClr val="0070C0"/>
                </a:solidFill>
              </a:rPr>
              <a:t>самобытность ребёнка</a:t>
            </a:r>
          </a:p>
          <a:p>
            <a:pPr>
              <a:buSzTx/>
            </a:pPr>
            <a:r>
              <a:rPr lang="ru-RU" sz="3600" dirty="0" err="1">
                <a:solidFill>
                  <a:srgbClr val="0070C0"/>
                </a:solidFill>
              </a:rPr>
              <a:t>самоценность</a:t>
            </a:r>
            <a:r>
              <a:rPr lang="ru-RU" sz="3600" dirty="0">
                <a:solidFill>
                  <a:srgbClr val="0070C0"/>
                </a:solidFill>
              </a:rPr>
              <a:t> ребёнка</a:t>
            </a:r>
          </a:p>
          <a:p>
            <a:pPr>
              <a:buSzTx/>
            </a:pPr>
            <a:r>
              <a:rPr lang="ru-RU" sz="3600" dirty="0">
                <a:solidFill>
                  <a:srgbClr val="0070C0"/>
                </a:solidFill>
              </a:rPr>
              <a:t>субъективность процесса </a:t>
            </a:r>
            <a:r>
              <a:rPr lang="ru-RU" sz="3600" dirty="0" smtClean="0">
                <a:solidFill>
                  <a:srgbClr val="0070C0"/>
                </a:solidFill>
              </a:rPr>
              <a:t>учения</a:t>
            </a:r>
          </a:p>
          <a:p>
            <a:pPr marL="0" indent="0">
              <a:buSzTx/>
              <a:buNone/>
            </a:pPr>
            <a:endParaRPr lang="ru-RU" sz="3600" dirty="0">
              <a:solidFill>
                <a:srgbClr val="0070C0"/>
              </a:solidFill>
            </a:endParaRPr>
          </a:p>
          <a:p>
            <a:pPr marL="301752" indent="-301752" algn="l" defTabSz="1216152">
              <a:lnSpc>
                <a:spcPct val="95000"/>
              </a:lnSpc>
              <a:spcBef>
                <a:spcPts val="1866"/>
              </a:spcBef>
              <a:buClr>
                <a:srgbClr val="374C81"/>
              </a:buClr>
              <a:buSzPct val="100000"/>
              <a:buFont typeface="Arial"/>
              <a:buChar char="•"/>
            </a:pPr>
            <a:endParaRPr lang="ru-RU" sz="2400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</p:txBody>
      </p:sp>
      <p:pic>
        <p:nvPicPr>
          <p:cNvPr id="1026" name="Picture 2" descr="C:\Users\Тема\Desktop\stockvault-school-boy129767-r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02524" y="4293096"/>
            <a:ext cx="3600400" cy="239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76862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9900"/>
                </a:solidFill>
              </a:rPr>
              <a:t>Основными подходами личностно-ориентированного образования являются:</a:t>
            </a:r>
            <a:endParaRPr lang="ru-RU" dirty="0">
              <a:solidFill>
                <a:srgbClr val="0099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309" y="2060848"/>
            <a:ext cx="10157354" cy="4111352"/>
          </a:xfrm>
        </p:spPr>
        <p:txBody>
          <a:bodyPr>
            <a:normAutofit lnSpcReduction="10000"/>
          </a:bodyPr>
          <a:lstStyle/>
          <a:p>
            <a:r>
              <a:rPr lang="ru-RU" i="1" dirty="0" err="1">
                <a:solidFill>
                  <a:srgbClr val="993300"/>
                </a:solidFill>
              </a:rPr>
              <a:t>Разноуровневый</a:t>
            </a:r>
            <a:r>
              <a:rPr lang="ru-RU" i="1" dirty="0">
                <a:solidFill>
                  <a:srgbClr val="993300"/>
                </a:solidFill>
              </a:rPr>
              <a:t> подход</a:t>
            </a:r>
            <a:r>
              <a:rPr lang="ru-RU" dirty="0">
                <a:solidFill>
                  <a:srgbClr val="993300"/>
                </a:solidFill>
              </a:rPr>
              <a:t> — ориентация на разный уровень сложности программного материала, доступного ученику.</a:t>
            </a:r>
          </a:p>
          <a:p>
            <a:r>
              <a:rPr lang="ru-RU" dirty="0">
                <a:solidFill>
                  <a:srgbClr val="993300"/>
                </a:solidFill>
              </a:rPr>
              <a:t> </a:t>
            </a:r>
            <a:r>
              <a:rPr lang="ru-RU" i="1" dirty="0">
                <a:solidFill>
                  <a:srgbClr val="993300"/>
                </a:solidFill>
              </a:rPr>
              <a:t>Дифференцированный подход</a:t>
            </a:r>
            <a:r>
              <a:rPr lang="ru-RU" dirty="0">
                <a:solidFill>
                  <a:srgbClr val="993300"/>
                </a:solidFill>
              </a:rPr>
              <a:t> — выделение групп детей на основе внешней  дифференциации: по знаниям, способностям, типу образовательного учреждения.</a:t>
            </a:r>
          </a:p>
          <a:p>
            <a:r>
              <a:rPr lang="ru-RU" i="1" dirty="0">
                <a:solidFill>
                  <a:srgbClr val="993300"/>
                </a:solidFill>
              </a:rPr>
              <a:t>Индивидуальный подход</a:t>
            </a:r>
            <a:r>
              <a:rPr lang="ru-RU" dirty="0">
                <a:solidFill>
                  <a:srgbClr val="993300"/>
                </a:solidFill>
              </a:rPr>
              <a:t> — распределение детей по однородным группам: успеваемости, способностям, социальной направленности.</a:t>
            </a:r>
          </a:p>
          <a:p>
            <a:r>
              <a:rPr lang="ru-RU" i="1" dirty="0">
                <a:solidFill>
                  <a:srgbClr val="993300"/>
                </a:solidFill>
              </a:rPr>
              <a:t>Субъектно-личностный подход</a:t>
            </a:r>
            <a:r>
              <a:rPr lang="ru-RU" dirty="0">
                <a:solidFill>
                  <a:srgbClr val="993300"/>
                </a:solidFill>
              </a:rPr>
              <a:t> — отношение к каждому ребёнку как к уникальности, несхожести, неповторимости.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929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Дата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mtClean="0"/>
          </a:p>
        </p:txBody>
      </p:sp>
      <p:sp>
        <p:nvSpPr>
          <p:cNvPr id="1028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1BD81E-9F05-48E9-A67E-9C36F8D1BA66}" type="slidenum">
              <a:rPr lang="ru-RU" smtClean="0"/>
              <a:pPr eaLnBrk="1" hangingPunct="1"/>
              <a:t>4</a:t>
            </a:fld>
            <a:endParaRPr lang="ru-RU" smtClean="0"/>
          </a:p>
        </p:txBody>
      </p:sp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0" y="908050"/>
            <a:ext cx="417509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sz="1600" b="1"/>
          </a:p>
          <a:p>
            <a:pPr algn="ctr"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1295063" y="3500439"/>
            <a:ext cx="9023116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/>
              <a:t>Индивидуальный и дифференцированный подход</a:t>
            </a:r>
          </a:p>
        </p:txBody>
      </p:sp>
      <p:sp>
        <p:nvSpPr>
          <p:cNvPr id="1031" name="Text Box 11"/>
          <p:cNvSpPr txBox="1">
            <a:spLocks noChangeArrowheads="1"/>
          </p:cNvSpPr>
          <p:nvPr/>
        </p:nvSpPr>
        <p:spPr bwMode="auto">
          <a:xfrm>
            <a:off x="624256" y="2133601"/>
            <a:ext cx="297525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/>
              <a:t>Обучение в сотрудничестве</a:t>
            </a:r>
          </a:p>
        </p:txBody>
      </p:sp>
      <p:sp>
        <p:nvSpPr>
          <p:cNvPr id="1032" name="Text Box 12"/>
          <p:cNvSpPr txBox="1">
            <a:spLocks noChangeArrowheads="1"/>
          </p:cNvSpPr>
          <p:nvPr/>
        </p:nvSpPr>
        <p:spPr bwMode="auto">
          <a:xfrm>
            <a:off x="814705" y="0"/>
            <a:ext cx="110207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>
                <a:solidFill>
                  <a:schemeClr val="tx2"/>
                </a:solidFill>
              </a:rPr>
              <a:t>Технологии личностно-ориентированного обучения:</a:t>
            </a:r>
          </a:p>
        </p:txBody>
      </p:sp>
      <p:sp>
        <p:nvSpPr>
          <p:cNvPr id="1033" name="Text Box 14"/>
          <p:cNvSpPr txBox="1">
            <a:spLocks noChangeArrowheads="1"/>
          </p:cNvSpPr>
          <p:nvPr/>
        </p:nvSpPr>
        <p:spPr bwMode="auto">
          <a:xfrm>
            <a:off x="6669996" y="573405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034" name="Text Box 15"/>
          <p:cNvSpPr txBox="1">
            <a:spLocks noChangeArrowheads="1"/>
          </p:cNvSpPr>
          <p:nvPr/>
        </p:nvSpPr>
        <p:spPr bwMode="auto">
          <a:xfrm>
            <a:off x="912046" y="4292601"/>
            <a:ext cx="1065464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Char char="•"/>
            </a:pPr>
            <a:r>
              <a:rPr lang="ru-RU" sz="1600" b="1" dirty="0"/>
              <a:t>В условиях классно-урочной системы </a:t>
            </a:r>
            <a:r>
              <a:rPr lang="ru-RU" sz="1600" b="1" dirty="0" smtClean="0"/>
              <a:t>занятий </a:t>
            </a:r>
            <a:r>
              <a:rPr lang="ru-RU" sz="1600" b="1" dirty="0"/>
              <a:t>легко вписываются в учебный процесс. Не затрагивают содержания обучения.</a:t>
            </a:r>
          </a:p>
          <a:p>
            <a:pPr algn="ctr" eaLnBrk="1" hangingPunct="1">
              <a:spcBef>
                <a:spcPct val="50000"/>
              </a:spcBef>
              <a:buFontTx/>
              <a:buChar char="•"/>
            </a:pPr>
            <a:r>
              <a:rPr lang="ru-RU" sz="1600" b="1" dirty="0"/>
              <a:t>Обеспечивают успешное усвоение учебного материала всеми учениками, интеллектуальное и нравственное развитие детей, их самостоятельность, доброжелательность, коммуникабельность, желание помочь другим.</a:t>
            </a:r>
          </a:p>
          <a:p>
            <a:pPr algn="ctr" eaLnBrk="1" hangingPunct="1">
              <a:spcBef>
                <a:spcPct val="50000"/>
              </a:spcBef>
              <a:buFontTx/>
              <a:buChar char="•"/>
            </a:pPr>
            <a:r>
              <a:rPr lang="ru-RU" sz="1600" b="1" dirty="0"/>
              <a:t>Технологии органично взаимосвязаны и взаимообусловлены. Это гуманистические технологии.</a:t>
            </a:r>
          </a:p>
        </p:txBody>
      </p:sp>
      <p:sp>
        <p:nvSpPr>
          <p:cNvPr id="1035" name="AutoShape 16"/>
          <p:cNvSpPr>
            <a:spLocks noChangeArrowheads="1"/>
          </p:cNvSpPr>
          <p:nvPr/>
        </p:nvSpPr>
        <p:spPr bwMode="auto">
          <a:xfrm>
            <a:off x="9933046" y="1341439"/>
            <a:ext cx="865492" cy="5746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6" name="AutoShape 17"/>
          <p:cNvSpPr>
            <a:spLocks/>
          </p:cNvSpPr>
          <p:nvPr/>
        </p:nvSpPr>
        <p:spPr bwMode="auto">
          <a:xfrm rot="-5400000">
            <a:off x="5567161" y="-674997"/>
            <a:ext cx="576263" cy="7774608"/>
          </a:xfrm>
          <a:prstGeom prst="leftBrace">
            <a:avLst>
              <a:gd name="adj1" fmla="val 8434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pPr algn="ctr"/>
            <a:endParaRPr lang="ru-RU">
              <a:latin typeface="Tahoma" pitchFamily="34" charset="0"/>
            </a:endParaRPr>
          </a:p>
        </p:txBody>
      </p:sp>
      <p:sp>
        <p:nvSpPr>
          <p:cNvPr id="1037" name="AutoShape 18"/>
          <p:cNvSpPr>
            <a:spLocks noChangeArrowheads="1"/>
          </p:cNvSpPr>
          <p:nvPr/>
        </p:nvSpPr>
        <p:spPr bwMode="auto">
          <a:xfrm>
            <a:off x="1390289" y="1268414"/>
            <a:ext cx="865491" cy="5746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9" name="AutoShape 25"/>
          <p:cNvSpPr>
            <a:spLocks noChangeArrowheads="1"/>
          </p:cNvSpPr>
          <p:nvPr/>
        </p:nvSpPr>
        <p:spPr bwMode="auto">
          <a:xfrm>
            <a:off x="5459577" y="1225927"/>
            <a:ext cx="865492" cy="5746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0" name="Text Box 27"/>
          <p:cNvSpPr txBox="1">
            <a:spLocks noChangeArrowheads="1"/>
          </p:cNvSpPr>
          <p:nvPr/>
        </p:nvSpPr>
        <p:spPr bwMode="auto">
          <a:xfrm>
            <a:off x="4726260" y="2133601"/>
            <a:ext cx="212846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 dirty="0"/>
              <a:t>       </a:t>
            </a:r>
            <a:r>
              <a:rPr lang="ru-RU" sz="2000" b="1" dirty="0"/>
              <a:t>Метод                проектов</a:t>
            </a:r>
          </a:p>
        </p:txBody>
      </p:sp>
      <p:sp>
        <p:nvSpPr>
          <p:cNvPr id="1042" name="Text Box 29"/>
          <p:cNvSpPr txBox="1">
            <a:spLocks noChangeArrowheads="1"/>
          </p:cNvSpPr>
          <p:nvPr/>
        </p:nvSpPr>
        <p:spPr bwMode="auto">
          <a:xfrm>
            <a:off x="9262239" y="2276476"/>
            <a:ext cx="2592241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/>
              <a:t>«Портфель» ученика</a:t>
            </a:r>
          </a:p>
        </p:txBody>
      </p:sp>
      <p:graphicFrame>
        <p:nvGraphicFramePr>
          <p:cNvPr id="1026" name="Object 31"/>
          <p:cNvGraphicFramePr>
            <a:graphicFrameLocks noGrp="1" noChangeAspect="1"/>
          </p:cNvGraphicFramePr>
          <p:nvPr>
            <p:ph/>
          </p:nvPr>
        </p:nvGraphicFramePr>
        <p:xfrm>
          <a:off x="-1743679" y="-1587500"/>
          <a:ext cx="203147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Диаграмма" r:id="rId3" imgW="1266749" imgH="914400" progId="MSGraph.Chart.8">
                  <p:embed followColorScheme="full"/>
                </p:oleObj>
              </mc:Choice>
              <mc:Fallback>
                <p:oleObj name="Диаграмма" r:id="rId3" imgW="1266749" imgH="9144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743679" y="-1587500"/>
                        <a:ext cx="203147" cy="15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0156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993300"/>
                </a:solidFill>
              </a:rPr>
              <a:t>ПРИНЦИПЫ ОБУЧЕНИЯ В СОТРУДНИЧЕСТВЕ</a:t>
            </a:r>
            <a:endParaRPr lang="ru-RU" dirty="0">
              <a:solidFill>
                <a:srgbClr val="99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 algn="just">
              <a:buFont typeface="Symbol" pitchFamily="18" charset="2"/>
              <a:buChar char="·"/>
            </a:pPr>
            <a:r>
              <a:rPr lang="ru-RU" sz="2000" b="1" i="1" dirty="0"/>
              <a:t>группы учащихся формируются учителем.  При этом в каждой группе должен быть сильный ученик, средний и слабый (если группа состоит из трех учащихся).  </a:t>
            </a:r>
          </a:p>
          <a:p>
            <a:pPr lvl="2" algn="just">
              <a:buFont typeface="Symbol" pitchFamily="18" charset="2"/>
              <a:buChar char="·"/>
            </a:pPr>
            <a:r>
              <a:rPr lang="ru-RU" sz="2000" b="1" i="1" dirty="0"/>
              <a:t>группе дается одно задание, но при его выполнении предусматривается распределение ролей между участниками группы  </a:t>
            </a:r>
          </a:p>
          <a:p>
            <a:pPr lvl="2" algn="just">
              <a:buFont typeface="Symbol" pitchFamily="18" charset="2"/>
              <a:buChar char="·"/>
            </a:pPr>
            <a:r>
              <a:rPr lang="ru-RU" sz="2000" b="1" i="1" dirty="0"/>
              <a:t>оценивается работа всей группы (т.е. оценка ставится одна на всю группу);   </a:t>
            </a:r>
          </a:p>
          <a:p>
            <a:pPr lvl="2" algn="just">
              <a:buFont typeface="Symbol" pitchFamily="18" charset="2"/>
              <a:buChar char="·"/>
            </a:pPr>
            <a:r>
              <a:rPr lang="ru-RU" sz="2000" b="1" i="1" dirty="0"/>
              <a:t>учитель сам выбирает ученика группы, который должен отчитаться за задание.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14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3366"/>
                </a:solidFill>
              </a:rPr>
              <a:t>Обучение в сотрудничестве</a:t>
            </a:r>
            <a:endParaRPr lang="ru-RU" b="1" dirty="0">
              <a:solidFill>
                <a:srgbClr val="0033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3600" dirty="0">
                <a:solidFill>
                  <a:srgbClr val="A50021"/>
                </a:solidFill>
              </a:rPr>
              <a:t>Обучение в </a:t>
            </a:r>
            <a:r>
              <a:rPr lang="ru-RU" sz="3600" dirty="0" smtClean="0">
                <a:solidFill>
                  <a:srgbClr val="A50021"/>
                </a:solidFill>
              </a:rPr>
              <a:t>команде</a:t>
            </a:r>
            <a:endParaRPr lang="en-US" sz="3600" dirty="0">
              <a:solidFill>
                <a:srgbClr val="A50021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3600" dirty="0">
                <a:solidFill>
                  <a:srgbClr val="A50021"/>
                </a:solidFill>
              </a:rPr>
              <a:t>«Учимся вместе»</a:t>
            </a:r>
            <a:endParaRPr lang="en-US" sz="3600" dirty="0">
              <a:solidFill>
                <a:srgbClr val="A50021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3600" dirty="0">
                <a:solidFill>
                  <a:srgbClr val="A50021"/>
                </a:solidFill>
              </a:rPr>
              <a:t>Исследовательская работа в </a:t>
            </a:r>
            <a:r>
              <a:rPr lang="ru-RU" sz="3600" dirty="0" smtClean="0">
                <a:solidFill>
                  <a:srgbClr val="A50021"/>
                </a:solidFill>
              </a:rPr>
              <a:t>группах</a:t>
            </a:r>
            <a:endParaRPr lang="ru-RU" sz="3600" dirty="0">
              <a:solidFill>
                <a:srgbClr val="A5002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413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mtClean="0"/>
          </a:p>
        </p:txBody>
      </p:sp>
      <p:sp>
        <p:nvSpPr>
          <p:cNvPr id="8195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5D4DCC-1D96-4661-A7EA-28A9635482BC}" type="slidenum">
              <a:rPr lang="ru-RU" smtClean="0"/>
              <a:pPr eaLnBrk="1" hangingPunct="1"/>
              <a:t>7</a:t>
            </a:fld>
            <a:endParaRPr lang="ru-RU" smtClean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ru-RU" smtClean="0"/>
              <a:t>      Обучение в команде.</a:t>
            </a:r>
          </a:p>
        </p:txBody>
      </p:sp>
      <p:sp>
        <p:nvSpPr>
          <p:cNvPr id="8197" name="AutoShape 4"/>
          <p:cNvSpPr>
            <a:spLocks noChangeArrowheads="1"/>
          </p:cNvSpPr>
          <p:nvPr/>
        </p:nvSpPr>
        <p:spPr bwMode="auto">
          <a:xfrm>
            <a:off x="1295063" y="1484314"/>
            <a:ext cx="865492" cy="5746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8" name="AutoShape 5"/>
          <p:cNvSpPr>
            <a:spLocks noChangeArrowheads="1"/>
          </p:cNvSpPr>
          <p:nvPr/>
        </p:nvSpPr>
        <p:spPr bwMode="auto">
          <a:xfrm>
            <a:off x="3982529" y="1557339"/>
            <a:ext cx="865492" cy="5746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9" name="AutoShape 6"/>
          <p:cNvSpPr>
            <a:spLocks noChangeArrowheads="1"/>
          </p:cNvSpPr>
          <p:nvPr/>
        </p:nvSpPr>
        <p:spPr bwMode="auto">
          <a:xfrm>
            <a:off x="6862564" y="1628776"/>
            <a:ext cx="865491" cy="5746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0344" name="Rectangle 8"/>
          <p:cNvSpPr>
            <a:spLocks noChangeArrowheads="1"/>
          </p:cNvSpPr>
          <p:nvPr/>
        </p:nvSpPr>
        <p:spPr bwMode="auto">
          <a:xfrm>
            <a:off x="624255" y="2205038"/>
            <a:ext cx="182409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ru-RU" sz="1600"/>
              <a:t>Малые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ru-RU" sz="1600"/>
              <a:t>группы</a:t>
            </a:r>
          </a:p>
        </p:txBody>
      </p:sp>
      <p:sp>
        <p:nvSpPr>
          <p:cNvPr id="270345" name="Rectangle 9"/>
          <p:cNvSpPr>
            <a:spLocks noChangeArrowheads="1"/>
          </p:cNvSpPr>
          <p:nvPr/>
        </p:nvSpPr>
        <p:spPr bwMode="auto">
          <a:xfrm>
            <a:off x="3502173" y="2276476"/>
            <a:ext cx="211188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ru-RU" sz="1600"/>
              <a:t>Командно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ru-RU" sz="1600"/>
              <a:t>Игровая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ru-RU" sz="1600"/>
              <a:t>деятельность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endParaRPr lang="ru-RU" sz="1600"/>
          </a:p>
        </p:txBody>
      </p:sp>
      <p:sp>
        <p:nvSpPr>
          <p:cNvPr id="270346" name="Rectangle 10"/>
          <p:cNvSpPr>
            <a:spLocks noChangeArrowheads="1"/>
          </p:cNvSpPr>
          <p:nvPr/>
        </p:nvSpPr>
        <p:spPr bwMode="auto">
          <a:xfrm>
            <a:off x="6286980" y="2492376"/>
            <a:ext cx="268746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ru-RU" sz="1600"/>
              <a:t>Индивидуальная работа</a:t>
            </a:r>
          </a:p>
        </p:txBody>
      </p:sp>
      <p:sp>
        <p:nvSpPr>
          <p:cNvPr id="270347" name="Rectangle 11"/>
          <p:cNvSpPr>
            <a:spLocks noChangeArrowheads="1"/>
          </p:cNvSpPr>
          <p:nvPr/>
        </p:nvSpPr>
        <p:spPr bwMode="auto">
          <a:xfrm>
            <a:off x="9454804" y="2420938"/>
            <a:ext cx="2734021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ru-RU" sz="1600"/>
              <a:t>Обучение в сотрудничестве чтению и творческому сочинению.</a:t>
            </a:r>
          </a:p>
        </p:txBody>
      </p:sp>
      <p:sp>
        <p:nvSpPr>
          <p:cNvPr id="8204" name="AutoShape 12"/>
          <p:cNvSpPr>
            <a:spLocks noChangeArrowheads="1"/>
          </p:cNvSpPr>
          <p:nvPr/>
        </p:nvSpPr>
        <p:spPr bwMode="auto">
          <a:xfrm>
            <a:off x="1102497" y="2924175"/>
            <a:ext cx="480358" cy="431800"/>
          </a:xfrm>
          <a:prstGeom prst="downArrow">
            <a:avLst>
              <a:gd name="adj1" fmla="val 50000"/>
              <a:gd name="adj2" fmla="val 29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0349" name="Rectangle 13"/>
          <p:cNvSpPr>
            <a:spLocks noChangeArrowheads="1"/>
          </p:cNvSpPr>
          <p:nvPr/>
        </p:nvSpPr>
        <p:spPr bwMode="auto">
          <a:xfrm>
            <a:off x="526914" y="3573463"/>
            <a:ext cx="211188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ru-RU" sz="1600"/>
              <a:t>По частям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ru-RU" sz="1600"/>
              <a:t>По«вертушке»</a:t>
            </a:r>
          </a:p>
        </p:txBody>
      </p:sp>
      <p:sp>
        <p:nvSpPr>
          <p:cNvPr id="270350" name="Rectangle 14"/>
          <p:cNvSpPr>
            <a:spLocks noChangeArrowheads="1"/>
          </p:cNvSpPr>
          <p:nvPr/>
        </p:nvSpPr>
        <p:spPr bwMode="auto">
          <a:xfrm>
            <a:off x="719480" y="4292601"/>
            <a:ext cx="10749866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ru-RU" sz="1600"/>
              <a:t>                                                </a:t>
            </a:r>
            <a:r>
              <a:rPr lang="ru-RU" sz="2800"/>
              <a:t>Принципы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ru-RU" sz="2000"/>
              <a:t>1.Награды.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ru-RU" sz="2000"/>
              <a:t>2.Индивидуальная ответственность.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ru-RU" sz="2000"/>
              <a:t>3.Равные возможности в достижении успеха.</a:t>
            </a:r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>
            <a:off x="9933046" y="1700213"/>
            <a:ext cx="865492" cy="5746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07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0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0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70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70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70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70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70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70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70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70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70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70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70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70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70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70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70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70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70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70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70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70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70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270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70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70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Дата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mtClean="0"/>
          </a:p>
        </p:txBody>
      </p:sp>
      <p:sp>
        <p:nvSpPr>
          <p:cNvPr id="10243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F15582-C9D1-4518-9EC0-BCADACB605E3}" type="slidenum">
              <a:rPr lang="ru-RU" smtClean="0"/>
              <a:pPr eaLnBrk="1" hangingPunct="1"/>
              <a:t>8</a:t>
            </a:fld>
            <a:endParaRPr lang="ru-RU" smtClean="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«Учимся вместе»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061" y="1920875"/>
            <a:ext cx="10569996" cy="42100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Тема: « Состав слова»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1группа- </a:t>
            </a:r>
            <a:r>
              <a:rPr lang="ru-RU" sz="1800" smtClean="0"/>
              <a:t>Подбери однокоренные слова. Выдели корень.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                       (Лес, сад, море, лёд).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2 группа-</a:t>
            </a:r>
            <a:r>
              <a:rPr lang="ru-RU" sz="1800" smtClean="0"/>
              <a:t> Выдели корень. Найди часть слова, которая стоит          перед  корнем.(Перелесок, заморский, посадка, заледенелый)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3 группа- </a:t>
            </a:r>
            <a:r>
              <a:rPr lang="ru-RU" sz="1800" smtClean="0"/>
              <a:t>Выдели корень. Найди часть слова, которая стоит  после корня.(Лесник, моряк, садик, ледянки).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4 группа- </a:t>
            </a:r>
            <a:r>
              <a:rPr lang="ru-RU" sz="1800" smtClean="0"/>
              <a:t>Понаблюдай. Что ты заметил? (Лес-леса, посадка-посадки, заморский -заморская, лёд- льды).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mtClean="0"/>
              <a:t>5 группа- </a:t>
            </a:r>
            <a:r>
              <a:rPr lang="ru-RU" sz="2000" smtClean="0"/>
              <a:t>Найди «чужака».(Пятно, пять, пятнистый. Рисовать, рис, зарисовка, рисунок. Полёт, лётчик, лето, летать.).</a:t>
            </a:r>
          </a:p>
        </p:txBody>
      </p:sp>
    </p:spTree>
    <p:extLst>
      <p:ext uri="{BB962C8B-B14F-4D97-AF65-F5344CB8AC3E}">
        <p14:creationId xmlns:p14="http://schemas.microsoft.com/office/powerpoint/2010/main" val="195137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Разноуровневые</a:t>
            </a:r>
            <a:r>
              <a:rPr lang="ru-RU" dirty="0" smtClean="0"/>
              <a:t>  задания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Прочитай текст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Подчеркни непонятные слова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Отметь трудные для чтения слова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9900"/>
                </a:solidFill>
              </a:rPr>
              <a:t>Подбери однокоренные слова к заголовку рассказа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9900"/>
                </a:solidFill>
              </a:rPr>
              <a:t>Распространи предложение прилагательными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Почему это произведение можно отнести к сказке?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Прочитай рассказ в лицах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78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чностно-ориентированные технологии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F3C251-2A44-472B-8189-0695C2D742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личностно-ориентированные технологии</Template>
  <TotalTime>0</TotalTime>
  <Words>671</Words>
  <Application>Microsoft Office PowerPoint</Application>
  <PresentationFormat>Произвольный</PresentationFormat>
  <Paragraphs>87</Paragraphs>
  <Slides>15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личностно-ориентированные технологии</vt:lpstr>
      <vt:lpstr>Диаграмма</vt:lpstr>
      <vt:lpstr>Технологии личностно-ориентированного обучения в УМК «Школа России»</vt:lpstr>
      <vt:lpstr>Личностно-ориентированное обучение - это такое обучение, которое во главу угла ставит:</vt:lpstr>
      <vt:lpstr>Основными подходами личностно-ориентированного образования являются:</vt:lpstr>
      <vt:lpstr>Презентация PowerPoint</vt:lpstr>
      <vt:lpstr>ПРИНЦИПЫ ОБУЧЕНИЯ В СОТРУДНИЧЕСТВЕ</vt:lpstr>
      <vt:lpstr>Обучение в сотрудничестве</vt:lpstr>
      <vt:lpstr>      Обучение в команде.</vt:lpstr>
      <vt:lpstr>«Учимся вместе»</vt:lpstr>
      <vt:lpstr>Разноуровневые  задания</vt:lpstr>
      <vt:lpstr>Метод проектов</vt:lpstr>
      <vt:lpstr>ОСНОВНЫЕ ТРЕБОВАНИЯ К МЕТОДУ ПРОЕКТОВ</vt:lpstr>
      <vt:lpstr>Темы проектов на уроках чтения.  </vt:lpstr>
      <vt:lpstr>«ПОРТФЕЛЬ УЧЕНИКА»</vt:lpstr>
      <vt:lpstr>ПРИНЦИПЫ ТЕХНОЛОГИИ «ПОРТФЕЛЬ УЧЕНИКА»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2016-10-14T16:18:19Z</dcterms:created>
  <dcterms:modified xsi:type="dcterms:W3CDTF">2018-02-21T06:30:19Z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