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2"/>
  </p:notesMasterIdLst>
  <p:sldIdLst>
    <p:sldId id="259" r:id="rId3"/>
    <p:sldId id="260" r:id="rId4"/>
    <p:sldId id="266" r:id="rId5"/>
    <p:sldId id="261" r:id="rId6"/>
    <p:sldId id="267" r:id="rId7"/>
    <p:sldId id="271" r:id="rId8"/>
    <p:sldId id="263" r:id="rId9"/>
    <p:sldId id="272" r:id="rId10"/>
    <p:sldId id="273" r:id="rId11"/>
    <p:sldId id="291" r:id="rId12"/>
    <p:sldId id="292" r:id="rId13"/>
    <p:sldId id="262" r:id="rId14"/>
    <p:sldId id="275" r:id="rId15"/>
    <p:sldId id="276" r:id="rId16"/>
    <p:sldId id="277" r:id="rId17"/>
    <p:sldId id="278" r:id="rId18"/>
    <p:sldId id="279" r:id="rId19"/>
    <p:sldId id="268" r:id="rId20"/>
    <p:sldId id="281" r:id="rId21"/>
    <p:sldId id="283" r:id="rId22"/>
    <p:sldId id="284" r:id="rId23"/>
    <p:sldId id="285" r:id="rId24"/>
    <p:sldId id="286" r:id="rId25"/>
    <p:sldId id="265" r:id="rId26"/>
    <p:sldId id="293" r:id="rId27"/>
    <p:sldId id="288" r:id="rId28"/>
    <p:sldId id="289" r:id="rId29"/>
    <p:sldId id="26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4AABD-4C75-4C64-A9F5-F7664B0A6453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D5D8C-9ECD-4B07-8486-159A290A9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1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D5D8C-9ECD-4B07-8486-159A290A9F0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4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1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8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0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12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0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7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9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7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FB3D-B56B-4009-99F3-967F1DF6A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8C33-F91C-4328-9E09-DE1D7754D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2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F7FB3D-B56B-4009-99F3-967F1DF6A24A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F78C33-F91C-4328-9E09-DE1D7754D9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16.xml"/><Relationship Id="rId7" Type="http://schemas.openxmlformats.org/officeDocument/2006/relationships/image" Target="../media/image2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hyperlink" Target="http://rg.ru/2013/12/18/pedagog-dok.html" TargetMode="Externa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idaktor.ru/" TargetMode="Externa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8000"/>
                    </a14:imgEffect>
                    <a14:imgEffect>
                      <a14:colorTemperature colorTemp="4700"/>
                    </a14:imgEffect>
                    <a14:imgEffect>
                      <a14:saturation sat="145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339" y="2204864"/>
            <a:ext cx="8109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ИКТ-компетенции педагога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32655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"Технологии никогда не заменят учителя. Но учитель, эффективно применяющий технологии для развития своих учеников, заменит того, кто ими не владеет"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046720" cy="141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131774"/>
            <a:ext cx="2585871" cy="157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35" y="4653136"/>
            <a:ext cx="2374493" cy="14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93" y="4365104"/>
            <a:ext cx="2376607" cy="138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7" y="5553739"/>
            <a:ext cx="4519212" cy="115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5894" y="545183"/>
            <a:ext cx="50713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676" y="2348880"/>
            <a:ext cx="75057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действие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навыков, связанных с информационно-коммуникационными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технологиями»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2676" y="399451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умений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значится владение ИКТ-компетентностями: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общепользовательской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общепедагогической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предметнопедагогической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(отражающей профессиональную ИКТ-компетентность соответствующей области человеческой деятельности)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99486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5" y="166565"/>
            <a:ext cx="2550787" cy="1869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92" y="980728"/>
            <a:ext cx="90730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уметь, что должен знать учитель который владеет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общепользовательской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ИКТ-компетентностью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уметь учитель, который владеет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общепедагогической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ИКТ-компетентностью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уметь учитель, который владеет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предметнопедагогической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ИКТ-компетентностью?</a:t>
            </a:r>
          </a:p>
        </p:txBody>
      </p:sp>
    </p:spTree>
    <p:extLst>
      <p:ext uri="{BB962C8B-B14F-4D97-AF65-F5344CB8AC3E}">
        <p14:creationId xmlns:p14="http://schemas.microsoft.com/office/powerpoint/2010/main" val="11325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8750"/>
            <a:ext cx="7668352" cy="606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088" y="188640"/>
            <a:ext cx="775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ИКТ-компетентности учителя.  Рекомендации ЮНЕСКО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80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5" y="709117"/>
            <a:ext cx="704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2696"/>
            <a:ext cx="100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576134"/>
            <a:ext cx="8496944" cy="6080610"/>
          </a:xfrm>
          <a:prstGeom prst="roundRect">
            <a:avLst/>
          </a:prstGeom>
          <a:gradFill>
            <a:gsLst>
              <a:gs pos="0">
                <a:srgbClr val="5E9EFF">
                  <a:lumMod val="13000"/>
                  <a:lumOff val="87000"/>
                  <a:alpha val="96000"/>
                </a:srgbClr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ИКТ- 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учителей помогать учащимся использовать ИКТ для повышения эффективности учебной деятельности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9363" y="575277"/>
            <a:ext cx="8496944" cy="6080610"/>
          </a:xfrm>
          <a:prstGeom prst="roundRect">
            <a:avLst/>
          </a:prstGeom>
          <a:gradFill>
            <a:gsLst>
              <a:gs pos="0">
                <a:srgbClr val="5E9EFF">
                  <a:alpha val="96000"/>
                  <a:lumMod val="13000"/>
                  <a:lumOff val="87000"/>
                </a:srgbClr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знаний- 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учителей помогать учащимся в глубоком освоении содержания учебных предметов, применении полученных знаний для решения комплексных задач, которые встречаются в реальном мире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363" y="588750"/>
            <a:ext cx="8496944" cy="6080610"/>
          </a:xfrm>
          <a:prstGeom prst="roundRect">
            <a:avLst/>
          </a:prstGeom>
          <a:gradFill>
            <a:gsLst>
              <a:gs pos="0">
                <a:srgbClr val="5E9EFF">
                  <a:alpha val="96000"/>
                  <a:lumMod val="13000"/>
                  <a:lumOff val="87000"/>
                </a:srgbClr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знаний- 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учителей помогать учащимся, будущим гражданам производить с использованием средств ИКТ новые знания, которые необходимы для гармоничного развития и процветания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5368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529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ИКТ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использовать в своей работе готовые обучающие и игровые программы, различные веб-ресурсы, а также тренажеры для отработки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условиях компьютерного класса или с использованием средств ИКТ, которые доступны в других учебных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кабинетах;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 для достижения образовательных результатов, которые предусмотрены образовательными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ИКТ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оценочных мероприятий, для выполнения тематических планов и существующих (традиционных) методов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 для ведения текущей отчетности и своего профессионального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3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9352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знаний</a:t>
            </a:r>
          </a:p>
          <a:p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с информацией, структурировать проблемы и ставить задачи, объединять применение инструментальных программных средств (в рамках своего предмета) с методами личностно-ориентированной (индивидуализированной) учебной работы, с выполнением школьниками совместных учебных проектов;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ресурсы, позволяющие учащимся работать совместно, получать доступ к информации и общаться с внешними экспертами в ходе анализа и решения выбранных ими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 для разработки планов и оценки их выполнения при проведении индивидуальных и групповых учебных проектов, контактировать с экспертами и сотрудничать с другими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для получения информации, связи с коллегами и другими экспертами с целью повышения своего профессионального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14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0680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знаний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цифровые образовательные ресурсы и выстраивать учебную среду;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ИКТ в качестве инструмента для формирования у школьников способности производить знания и развивать свое критическое мышление;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рефлексию как необходимую составную часть учебной работы;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в среде учащихся и своих коллег обучающиеся сообщества или “сообщества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знаний”.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46329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квалификационный справочник должностей (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ЕКС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Министерством здравоохранения и социального развития РФ (сейчас Министерство труда и социального развития) приказом от 26 августа 2010 г. За № 761н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Профессиональный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стандарт педагога 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приказом Министерства труда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защиты РФ №544н от 18.10.2013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ИОС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требования к ИКТ-компетенции учеников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86083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235"/>
            <a:ext cx="1535238" cy="1569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17232"/>
            <a:ext cx="3312368" cy="1081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24582"/>
            <a:ext cx="1805136" cy="1323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158" y="1052736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обучение... используя …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технологии, включая информационные, а также цифровые образовательные ресурсы;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 выбирает программы и учебно-методическое обеспечение,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цифровые образовательные ресурсы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учебные занятия, опираясь на достижения в области …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информационных технологий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 обучения;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эффективность и результаты обучения обучающихся по предмету (курсу, программе), …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компьютерные технологии,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текстовые редакторы и электронные таблицы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контрольно-оценочную деятельность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образовательном процессе с использованием современных способов оценивания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ИКТ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(ведение электронных форм документации, в том числе электронного журнала и дневников обучающихся).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332656"/>
            <a:ext cx="353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ЕКС  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8532440" y="5949280"/>
            <a:ext cx="396044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560"/>
            <a:ext cx="1008112" cy="1030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8992323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405878"/>
            <a:ext cx="1168785" cy="381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0080"/>
            <a:ext cx="84872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ИОС должна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информационно-методическую поддержку образовательной деятельности;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образовательной деятельности и ее ресурсного обеспечения;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фиксацию хода и результатов образовательной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процедуры создания, поиска, сбора, анализа, обработки, хранения и представления информации;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взаимодействие всех участников 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взаимодействие организации, осуществляющей образовательную деятельность, с другими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04448" y="5949280"/>
            <a:ext cx="412624" cy="7623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13" y="125898"/>
            <a:ext cx="1924361" cy="62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133010"/>
            <a:ext cx="9059829" cy="35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9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ООП НОО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знаково-символические средства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информации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моделей изучаемых объектов и процессов, схем решения учебных и практических задач;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использовать речевые средства и средства информационных и коммуникационных технологий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ИКТ) для решения коммуникативных и познавательных задач;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использовать различные способы поиска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справочных источниках и открытом учебном информационном пространстве сети Интернет),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сбора, обработки, анализа, организации, передачи и интерпретации информации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коммуникативными и познавательными задачами и технологиями учебного предмета; 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вводить текст с помощью клавиатуры, фиксировать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(записывать)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цифровой форме измеряемые величины и анализировать изображения, звуки, готовить свое выступление и выступать с аудио-, видео- и графическим сопровождением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нормы информационной избирательности, этики и этикета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3265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НОО 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98" y="6267783"/>
            <a:ext cx="1621790" cy="529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958" y="46649"/>
            <a:ext cx="1025898" cy="33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bg1">
                <a:alpha val="1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1.2.1.2 Примерной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«Формирование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ИКТ-­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обучающихся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результаты)»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8608" y="1102097"/>
            <a:ext cx="8496944" cy="3312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знакомства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средствами ИКТ, гигиеной работы с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для органов зрения, нервной системы,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опорно­двигательного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аппарата эргономичные приёмы работы с компьютером и другими средствами ИКТ; выполнять компенсирующие физические упражнения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мини­зарядку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папок для хранения собственной информации в компьютере.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5233" y="1340768"/>
            <a:ext cx="8490319" cy="3312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знакомства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Технологией ввода информации в компьютер: ввод текста, запись звука, изображения, цифровых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ыпускник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вводить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в компьютер с использованием различных технических средств (фото  и видеокамеры, микрофона и т. д.), сохранять полученную информацию, набирать небольшие тексты на родном языке; набирать короткие тексты на иностранном языке, использовать компьютерный перевод отдельных слов;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(создавать простые изображения)на графическом планшете;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сканировать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и тексты.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8608" y="1614081"/>
            <a:ext cx="8496944" cy="45591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знакомства с технологиями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и поиска информации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подходящий по содержанию и техническому качеству результат видеозаписи и фотографирования, использовать сменные носители (флэш-карты);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по определенному алгоритму объект или процесс наблюдения, записывать аудиовизуальную и числовую информацию о нем, используя инструменты ИКТ;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числовые данные в естественно-научных наблюдениях и экспериментах, используя цифровые датчики, камеру, микрофон и другие средства ИКТ, а также в ходе опроса людей;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редактировать тексты, последовательности изображений, слайды в соответствии с коммуникативной или учебной задачей, включая редактирование текста, цепочек изображений, видео‑ и аудиозаписей, фотоизображений;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основными функциями стандартного текстового редактора, использовать полуавтоматический орфографический контроль; использовать, добавлять и удалять ссылки в сообщениях разного вида; следовать основным правилам оформления текста;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информацию в соответствующих возрасту цифровых словарях и справочниках, базах данных, контролируемом Интернете, системе поиска внутри компьютера; составлять список используемых информационных источников (в том числе с использованием ссылок);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учебные базы данных.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8608" y="1976932"/>
            <a:ext cx="8496944" cy="47860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знакомства с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Созданием, представлением и передачей сообщений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ыпускник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текстовые сообщения с использованием средств ИКТ, редактировать, оформлять и сохранять их;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простые сообщения в виде аудио‑ и видеофрагментов или последовательности слайдов с использованием иллюстраций, видеоизображения, звука, текста;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 и проводить презентацию перед небольшой аудиторией: создавать план презентации, выбирать аудиовизуальную поддержку, писать пояснения и тезисы для презентации;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простые схемы, диаграммы, планы и пр.;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простые изображения, пользуясь графическими возможностями компьютера; составлять новое изображение из готовых фрагментов (аппликация);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сообщение в информационной образовательной среде образовательной организации;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основными средствами телекоммуникации; участвовать в коллективной коммуникативной деятельности в информационной образовательной среде, фиксировать ход и результаты общения на экране и в файлах.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5233" y="2636912"/>
            <a:ext cx="8490319" cy="3312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обучения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Планированию деятельности, управлению и организации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ыпускник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движущиеся модели и управлять ими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управляемых средах (создание простейших роботов);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последовательность выполнения действий, составлять инструкции (простые алгоритмы) в несколько действий, строить программы для компьютерного исполнителя с использованием конструкций последовательного выполнения и повторения;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несложные исследования объектов и процессов внешнего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22791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412776"/>
            <a:ext cx="8784976" cy="4752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работать с текстами,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преобразовывать и интерпретировать содержащуюся в них информацию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выделять главную и избыточную информацию, выполнять смысловое свёртывание выделенных фактов, мыслей; представлять информацию в сжатой словесной форме (в виде плана или тезисов) и в наглядно-символической форме (в виде таблиц, графических схем и диаграмм, карт понятий — концептуальных диаграмм, опорных конспектов);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заполнять и дополнять таблицы, схемы, диаграммы, тексты.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359078"/>
            <a:ext cx="5488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основная ООП ООО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70" y="136814"/>
            <a:ext cx="1481863" cy="483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3695" y="1484784"/>
            <a:ext cx="8064896" cy="43204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средства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когнитивных, коммуникативных и организационных задач с соблюдением требований эргономики, техники безопасности, гигиены, ресурсосбережения, правовых и этических норм, норм информационной безопасности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48680"/>
            <a:ext cx="187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46279"/>
            <a:ext cx="353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12" y="234498"/>
            <a:ext cx="1924361" cy="62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0" y="116632"/>
            <a:ext cx="6120680" cy="655272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00264" y="5013176"/>
            <a:ext cx="6236231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использовать текстовые редакторы, презентации, электронные таблицы, электронную почту, браузеры, мультимедийное оборудование;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видеоаудиофиксация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аудиовидеотекстовая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коммуникация;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в сети Интернет и базах данных.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00263" y="2636912"/>
            <a:ext cx="6236231" cy="2235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использовать системы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дистанционного обучения;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меть использовать системы видеомонтажа, создавать видео-уроки;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педагогическую деятельность в информационной среде (ИС);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электронные формы коммуникации;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интерактивные образовательные сайты;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электронные формы учебников нового поколения.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00265" y="404664"/>
            <a:ext cx="626469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качественных информационных источников своего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предмета; </a:t>
            </a:r>
          </a:p>
          <a:p>
            <a:pPr marL="174625" indent="-174625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технологий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(различных предметных программ, приложений,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преподавании предмета; </a:t>
            </a:r>
          </a:p>
          <a:p>
            <a:pPr marL="174625" indent="-174625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виртуальных и реальных устройств с цифровым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7786" y="5548880"/>
            <a:ext cx="2428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Общепользовательские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ИКТ-компетентности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339752" y="5841267"/>
            <a:ext cx="408636" cy="170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87786" y="3169793"/>
            <a:ext cx="2207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Общепедагогические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ИКТ-компетентности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1156391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Предметнопедагогические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ИКТ-компетентности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282579" y="3377052"/>
            <a:ext cx="408636" cy="170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10210" y="1448780"/>
            <a:ext cx="408636" cy="170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" contrast="1300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474821"/>
            <a:ext cx="46920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89,1%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педагогов 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0-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АУП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854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Владеют базовыми навыками использования ИКТ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005" y="147990"/>
            <a:ext cx="379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http://azbukainterneta.ru/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4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1495"/>
            <a:ext cx="8329775" cy="474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3528392" cy="12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2350041"/>
            <a:ext cx="1872208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видео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8000"/>
                    </a14:imgEffect>
                    <a14:imgEffect>
                      <a14:colorTemperature colorTemp="4700"/>
                    </a14:imgEffect>
                    <a14:imgEffect>
                      <a14:saturation sat="145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7" y="548680"/>
            <a:ext cx="8835404" cy="60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72501"/>
            <a:ext cx="2419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http://didaktor.ru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2936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7706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сервисов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023938"/>
            <a:ext cx="70294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32656"/>
            <a:ext cx="538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траслевой принцип организации </a:t>
            </a:r>
            <a:r>
              <a:rPr lang="ru-RU" dirty="0"/>
              <a:t>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853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1" y="404664"/>
            <a:ext cx="903051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0569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8680"/>
            <a:ext cx="795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Информационные технологии – общая межотраслевая методологическая база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9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57874" y="188640"/>
            <a:ext cx="8986126" cy="6351260"/>
            <a:chOff x="157874" y="188640"/>
            <a:chExt cx="8986126" cy="63512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57408"/>
              <a:ext cx="2937809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653136"/>
              <a:ext cx="2766603" cy="1886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74" y="188640"/>
              <a:ext cx="3309018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527" y="3717032"/>
              <a:ext cx="3632473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трелка вправо 3"/>
            <p:cNvSpPr/>
            <p:nvPr/>
          </p:nvSpPr>
          <p:spPr>
            <a:xfrm>
              <a:off x="3851920" y="3789040"/>
              <a:ext cx="144016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010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1"/>
            <a:ext cx="681913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33305" y="1988840"/>
            <a:ext cx="15683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 ICT-Competency Framework for Teachers (UNESCO ICT-CFT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г,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ополнены 2011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5" y="188640"/>
            <a:ext cx="16267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1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ИКТ-компетентность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состоявшееся личностное качество – характеристика,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 достигнутый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использования средств ИКТ в профессиональной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Компете́нция</a:t>
            </a:r>
            <a:r>
              <a:rPr lang="ru-RU" sz="2000" u="sng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a-Lat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соответствовать, подходить)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действовать на основе практического опыта при решении задач общего рода, также в определенной широкой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096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240" y="162880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учитель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учащимся использовать ИКТ для того, чтобы успешно сотрудничать, решать возникающие задачи, осваивать навыки учения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036">
            <a:off x="355561" y="4689895"/>
            <a:ext cx="2846993" cy="1899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600">
            <a:off x="6007439" y="4083168"/>
            <a:ext cx="3021946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78155"/>
            <a:ext cx="3082970" cy="2008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535">
            <a:off x="5696399" y="361893"/>
            <a:ext cx="3002285" cy="2007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1478</Words>
  <Application>Microsoft Office PowerPoint</Application>
  <PresentationFormat>Экран (4:3)</PresentationFormat>
  <Paragraphs>160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lita</dc:creator>
  <cp:lastModifiedBy>Учитель</cp:lastModifiedBy>
  <cp:revision>206</cp:revision>
  <dcterms:created xsi:type="dcterms:W3CDTF">2016-03-26T05:23:30Z</dcterms:created>
  <dcterms:modified xsi:type="dcterms:W3CDTF">2016-04-04T10:41:35Z</dcterms:modified>
</cp:coreProperties>
</file>