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5"/>
  </p:handoutMasterIdLst>
  <p:sldIdLst>
    <p:sldId id="284" r:id="rId2"/>
    <p:sldId id="257" r:id="rId3"/>
    <p:sldId id="258" r:id="rId4"/>
    <p:sldId id="259" r:id="rId5"/>
    <p:sldId id="260" r:id="rId6"/>
    <p:sldId id="261" r:id="rId7"/>
    <p:sldId id="262" r:id="rId8"/>
    <p:sldId id="281" r:id="rId9"/>
    <p:sldId id="263" r:id="rId10"/>
    <p:sldId id="264" r:id="rId11"/>
    <p:sldId id="285" r:id="rId12"/>
    <p:sldId id="283" r:id="rId13"/>
    <p:sldId id="27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73" autoAdjust="0"/>
    <p:restoredTop sz="94660"/>
  </p:normalViewPr>
  <p:slideViewPr>
    <p:cSldViewPr>
      <p:cViewPr>
        <p:scale>
          <a:sx n="93" d="100"/>
          <a:sy n="93" d="100"/>
        </p:scale>
        <p:origin x="-918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99DCB-968D-4287-ABF1-14B32DD6D9C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ED4EA-BD72-4AF8-9F74-47657AE00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604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t.edu.ru/catalog.aspx?CatalogId=2772" TargetMode="External"/><Relationship Id="rId7" Type="http://schemas.openxmlformats.org/officeDocument/2006/relationships/hyperlink" Target="http://www.rg.ru/2013/12/18/pedagog-dok.html" TargetMode="External"/><Relationship Id="rId2" Type="http://schemas.openxmlformats.org/officeDocument/2006/relationships/hyperlink" Target="http://ru.iite.unesco.org/publications/321469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&#1084;&#1080;&#1085;&#1086;&#1073;&#1088;&#1085;&#1072;&#1091;&#1082;&#1080;.&#1088;&#1092;/%D0%B4%D0%BE%D0%BA%D1%83%D0%BC%D0%B5%D0%BD%D1%82%D1%8B/2974/%D1%84%D0%B0%D0%B9%D0%BB/1543" TargetMode="External"/><Relationship Id="rId5" Type="http://schemas.openxmlformats.org/officeDocument/2006/relationships/hyperlink" Target="http://base.consultant.ru/cons/cgi/online.cgi?req=doc;base=LAW;n=97378" TargetMode="External"/><Relationship Id="rId4" Type="http://schemas.openxmlformats.org/officeDocument/2006/relationships/hyperlink" Target="http://standart.edu.ru/catalog.aspx?CatalogId=258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52928" cy="3528392"/>
          </a:xfrm>
        </p:spPr>
        <p:txBody>
          <a:bodyPr/>
          <a:lstStyle/>
          <a:p>
            <a:pPr marL="0" indent="0" algn="l">
              <a:buNone/>
            </a:pPr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ИКТ-компетенциям педагога в </a:t>
            </a:r>
            <a:r>
              <a:rPr lang="ru-RU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</a:t>
            </a:r>
            <a:r>
              <a:rPr lang="ru-RU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введения ФГОС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355976" y="4653136"/>
            <a:ext cx="4464496" cy="220486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Составлена 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Пинигиной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Г.В,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УВР МБОУ «СОШ№82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на основе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созданию ИОС и формированию ИКТ компетенций педагогов в условиях введения ФГОС. В.П.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Жулановой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КРИПКиПРО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г.Кемерово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91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63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548680"/>
            <a:ext cx="7912389" cy="5538928"/>
          </a:xfrm>
        </p:spPr>
        <p:txBody>
          <a:bodyPr>
            <a:normAutofit fontScale="85000" lnSpcReduction="20000"/>
          </a:bodyPr>
          <a:lstStyle/>
          <a:p>
            <a:pPr marL="301943" lvl="1" indent="0"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каталог аннотированных ссылок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проведение или участие со своими учениками в сетевых учебных проектах по и рефлексия по результатам участия;</a:t>
            </a:r>
          </a:p>
          <a:p>
            <a:pPr marL="365760" lvl="1" indent="0"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программных предметных  сред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инструментов, которые освоены и используются учителем в повседневной деятельности, и методические рекомендации по организации учебного процесса с их использованием;</a:t>
            </a:r>
          </a:p>
          <a:p>
            <a:pPr marL="365760" lvl="1" indent="0"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учебно-тематические планы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преподавания предметов  с обязательным включением ссылок на ресурсы, задания в программных предметных  средах и с использованием инструментов, ЭОР с порталов ЕЦ ЦОР, ФЦИОР и др.;</a:t>
            </a:r>
          </a:p>
          <a:p>
            <a:pPr marL="365760" lvl="1" indent="0"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разработанные лично дидактические материалы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интерактивного мультимедийного занятия, в том числе с использованием возможностей интерактивной доски, мультимедийной интерактивной презентации, интерактивных упражнений и др.</a:t>
            </a:r>
          </a:p>
          <a:p>
            <a:pPr marL="4572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51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453336"/>
            <a:ext cx="6512511" cy="2160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7848872" cy="554461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епартамент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Кемеровской области разработал 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«Развитие и обновление кадрового потенциала региональной системы образования на 2013–2016 годы</a:t>
            </a: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которой является создание условий для повышения обеспеченности системы образования Кемеровской области высококвалифицированными кадрами.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выполнения программы должен быть переход к 2016 году на непрерывное педагогическое образование не менее 70% педагогических работников ОУ. Для этого необходимо развитие различных форм повышения квалификации, в том числе большое значение уделяется использованию дистанционных технологий. В программу включено также требование: «доведение доли дистанционных курсов повышения квалификации до 50% от общего количества, доли педагогов прошедших ПК в режиме ДО – до 50%». </a:t>
            </a:r>
          </a:p>
        </p:txBody>
      </p:sp>
    </p:spTree>
    <p:extLst>
      <p:ext uri="{BB962C8B-B14F-4D97-AF65-F5344CB8AC3E}">
        <p14:creationId xmlns:p14="http://schemas.microsoft.com/office/powerpoint/2010/main" val="353528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80919" cy="144016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и технологии организации интерактивного информационного взаимодействия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8064896" cy="5040560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настоящий момент времени в сети Интернет имеются ресурсы и технологии, которые позволяют организовать интерактивное взаимодействие в различных формах:</a:t>
            </a:r>
          </a:p>
          <a:p>
            <a:pPr marL="45720" lv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коллективная работа с документами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текстовые документы, электронные таблицы, презентации),</a:t>
            </a:r>
          </a:p>
          <a:p>
            <a:pPr marL="45720" lv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опросов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электронном виде с автоматической обработкой результатов опроса;</a:t>
            </a:r>
          </a:p>
          <a:p>
            <a:pPr marL="45720" lv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коллективная работа на сетевых интерактивных досках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в чате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видеочате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форуме, в среде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lv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коллективное сетевое использование учебных интерактивных материалов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lvl="0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методических страниц в форме блогов или сайтов.</a:t>
            </a:r>
          </a:p>
          <a:p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06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0"/>
            <a:ext cx="7910264" cy="1052736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Список литературы</a:t>
            </a:r>
            <a:r>
              <a:rPr lang="ru-RU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64704"/>
            <a:ext cx="8712967" cy="6840760"/>
          </a:xfrm>
        </p:spPr>
        <p:txBody>
          <a:bodyPr>
            <a:noAutofit/>
          </a:bodyPr>
          <a:lstStyle/>
          <a:p>
            <a:pPr marL="45720" lvl="0" indent="0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созданию ИОС и формированию ИКТ компетенций педагогов в условиях введения ФГОС. В.П.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уланова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КРИПКиПРО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г.Кемерово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ИКТ компетентности учителей. Рекомендации ЮНЕСКО [Электронный ресурс] / Режим доступа: 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http://ru.iite.unesco.org/publications/3214694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 [Электронный ресурс]/ Режим доступа: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http://standart.edu.ru/catalog.aspx?CatalogId=2772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lvl="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образовательный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начального 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общего образования [Электронный ресурс]/ Режим доступа: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http://standart.edu.ru/catalog.aspx?CatalogId=2587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lvl="0" indent="0">
              <a:buNone/>
            </a:pPr>
            <a:r>
              <a:rPr lang="ru-RU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квалификационный справочник должностей руководителей, специалистов и служащих [Электронный ресурс]: Режим доступа: 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http://base.consultant.ru/cons/cgi/online.cgi?req=doc;base=LAW;n=97378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" lvl="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образовании в Российской федерации» [Электронный ресурс]: Режим доступа: 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http://минобрнауки.рф/документы/2974/файл/1543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труда и социальной защиты Российской Федерации от 18 октября 2013 г. N 544н г. Москва “Об утверждении профессионального стандарта «Педагог (педагогическая деятельность в сфере дошкольного, начального общего, основного общего, среднего общего образования) (воспитатель, учитель)»” [Электронный ресурс]: / Режим доступа: </a:t>
            </a:r>
            <a:r>
              <a:rPr lang="en-US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://</a:t>
            </a:r>
            <a:r>
              <a:rPr lang="en-US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www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</a:t>
            </a:r>
            <a:r>
              <a:rPr lang="en-US" sz="14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rg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</a:t>
            </a:r>
            <a:r>
              <a:rPr lang="en-US" sz="14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ru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/2013/12/18/</a:t>
            </a:r>
            <a:r>
              <a:rPr lang="en-US" sz="14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pedagog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-</a:t>
            </a:r>
            <a:r>
              <a:rPr lang="en-US" sz="14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dok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</a:t>
            </a:r>
            <a:r>
              <a:rPr lang="en-US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html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24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всех уровней образования определены требования к подготовке педагогических кадров. </a:t>
            </a:r>
            <a:endParaRPr lang="ru-RU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кадровому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обеспечению… сказано,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педагог,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с другими требованиями должен: </a:t>
            </a:r>
          </a:p>
          <a:p>
            <a:pPr marL="45720" lvl="0" indent="0">
              <a:buNone/>
            </a:pP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общеобразовательной подготовке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иметь навыки продвинутого пользователя информационными и коммуникационными технологиями; </a:t>
            </a:r>
          </a:p>
          <a:p>
            <a:pPr marL="45720" lvl="0" indent="0">
              <a:buNone/>
            </a:pP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профессиональной подготов</a:t>
            </a:r>
            <a:r>
              <a:rPr lang="ru-RU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знать принципы организации образовательной среды, в том числе воспитательной и информационно-образовательной</a:t>
            </a:r>
            <a:r>
              <a:rPr lang="ru-RU" sz="4000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89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«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Законе об образовании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федерации» [9] в статье 16 прописано, что «организации, осуществляющие образовательную деятельность, вправе применять электронное обучение и дистанционные образовательные технологии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…» 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32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модели современного учителя и представления всех требований в единой форме принят 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</a:t>
            </a:r>
          </a:p>
          <a:p>
            <a:pPr marL="45720" indent="0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педагога должен стать основой для формирования трудового договора, фиксирующего отношения между работником и работодателем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89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профессиональном стандарте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трудовых действий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работника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ОУ</a:t>
            </a:r>
          </a:p>
          <a:p>
            <a:pPr marL="4572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называется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«формирование навыков, связанных с использованием ИКТ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необходимых умений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«владеть ИКТ-компетентностями: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общепользовательская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ИКТ-компетентность, общепедагогическая ИКТ-компетентность;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предметно-педагогическая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ИКТ-компетентность, отражающая профессиональную ИКТ-компетентность соответствующей области деятельности» и «владеть ИКТ-компетентностями, необходимыми и достаточными для планирования, реализации и оценки образовательной работы с детьми</a:t>
            </a:r>
            <a:r>
              <a:rPr lang="ru-RU" sz="2800" dirty="0">
                <a:solidFill>
                  <a:schemeClr val="tx1"/>
                </a:solidFill>
              </a:rPr>
              <a:t>…». </a:t>
            </a:r>
          </a:p>
        </p:txBody>
      </p:sp>
    </p:spTree>
    <p:extLst>
      <p:ext uri="{BB962C8B-B14F-4D97-AF65-F5344CB8AC3E}">
        <p14:creationId xmlns:p14="http://schemas.microsoft.com/office/powerpoint/2010/main" val="314629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44016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72067" y="620688"/>
            <a:ext cx="7408333" cy="5505475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проекте «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Концепции развития российского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математического образования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13.03.2013г.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заявлено, что информационные и коммуникационные технологии – важнейший фактор развития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в ближайшем будущем</a:t>
            </a:r>
          </a:p>
        </p:txBody>
      </p:sp>
    </p:spTree>
    <p:extLst>
      <p:ext uri="{BB962C8B-B14F-4D97-AF65-F5344CB8AC3E}">
        <p14:creationId xmlns:p14="http://schemas.microsoft.com/office/powerpoint/2010/main" val="367787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229600" cy="6120680"/>
          </a:xfrm>
        </p:spPr>
        <p:txBody>
          <a:bodyPr>
            <a:normAutofit lnSpcReduction="10000"/>
          </a:bodyPr>
          <a:lstStyle/>
          <a:p>
            <a:pPr lvl="8"/>
            <a:endParaRPr lang="ru-RU" dirty="0" smtClean="0"/>
          </a:p>
          <a:p>
            <a:pPr marL="4572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проекте концепции развития российского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предлагается, что информационная среда учителя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представлять систему, включающую:</a:t>
            </a:r>
          </a:p>
          <a:p>
            <a:pPr marL="45720" lvl="0" indent="0"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сети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интернет; </a:t>
            </a:r>
          </a:p>
          <a:p>
            <a:pPr marL="45720" lvl="0" indent="0"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инновационного обучения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набор программных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инструментов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установленных  на компьютерах в компьютерном классе,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предметном кабинете,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домашних компьютерах учащихся);</a:t>
            </a:r>
          </a:p>
          <a:p>
            <a:pPr marL="45720" lvl="0" indent="0"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блог или сайт учителя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страница для организации учебного взаимодействия с учащимися</a:t>
            </a:r>
            <a:r>
              <a:rPr lang="ru-RU" sz="2800" dirty="0" smtClean="0"/>
              <a:t>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554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1793289" y="6812280"/>
            <a:ext cx="6512511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899592" y="476672"/>
            <a:ext cx="7408333" cy="5688631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личное пространство в системе дистанционного обучения школы</a:t>
            </a:r>
            <a:r>
              <a:rPr lang="ru-RU" sz="2400" dirty="0"/>
              <a:t>, </a:t>
            </a:r>
            <a:r>
              <a:rPr lang="ru-RU" sz="2400" dirty="0">
                <a:solidFill>
                  <a:schemeClr val="tx1"/>
                </a:solidFill>
              </a:rPr>
              <a:t>на котором представлены разработанные курсы или отдельные учебные материалы для обучения учащихся с использованием дистанционных технологий</a:t>
            </a:r>
            <a:r>
              <a:rPr lang="ru-RU" sz="2400" dirty="0"/>
              <a:t>;</a:t>
            </a:r>
          </a:p>
          <a:p>
            <a:pPr marL="45720" lvl="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информационное пространство в средах облачных сервисов для работы с документами </a:t>
            </a:r>
            <a:r>
              <a:rPr lang="ru-RU" sz="2400" dirty="0">
                <a:solidFill>
                  <a:schemeClr val="tx1"/>
                </a:solidFill>
              </a:rPr>
              <a:t>и организации коллективной работы учащихся (аккаунты в сервисах </a:t>
            </a:r>
            <a:r>
              <a:rPr lang="en-US" sz="2400" dirty="0">
                <a:solidFill>
                  <a:schemeClr val="tx1"/>
                </a:solidFill>
              </a:rPr>
              <a:t>Google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Ютьюб</a:t>
            </a:r>
            <a:r>
              <a:rPr lang="ru-RU" sz="2400" dirty="0">
                <a:solidFill>
                  <a:schemeClr val="tx1"/>
                </a:solidFill>
              </a:rPr>
              <a:t>, средах хранения и коллективного доступа к документам, работы с интеллектуальными картами, с виртуальными интерактивными досками, средах для создания интерактивных учебных материалов и т. п.);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4987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04664"/>
            <a:ext cx="8856984" cy="5721499"/>
          </a:xfrm>
        </p:spPr>
        <p:txBody>
          <a:bodyPr>
            <a:noAutofit/>
          </a:bodyPr>
          <a:lstStyle/>
          <a:p>
            <a:pPr lvl="0"/>
            <a:endParaRPr lang="ru-RU" dirty="0" smtClean="0"/>
          </a:p>
          <a:p>
            <a:pPr marL="45720" lv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    </a:t>
            </a:r>
            <a:r>
              <a:rPr lang="ru-RU" sz="2800" dirty="0" smtClean="0">
                <a:solidFill>
                  <a:srgbClr val="C00000"/>
                </a:solidFill>
              </a:rPr>
              <a:t>личное </a:t>
            </a:r>
            <a:r>
              <a:rPr lang="ru-RU" sz="2800" dirty="0">
                <a:solidFill>
                  <a:srgbClr val="C00000"/>
                </a:solidFill>
              </a:rPr>
              <a:t>портфолио </a:t>
            </a:r>
            <a:r>
              <a:rPr lang="ru-RU" sz="2800" dirty="0" smtClean="0">
                <a:solidFill>
                  <a:srgbClr val="C00000"/>
                </a:solidFill>
              </a:rPr>
              <a:t>учителя</a:t>
            </a:r>
            <a:r>
              <a:rPr lang="ru-RU" sz="2800" dirty="0" smtClean="0"/>
              <a:t>, </a:t>
            </a:r>
            <a:r>
              <a:rPr lang="ru-RU" sz="2800" dirty="0"/>
              <a:t>включающее:</a:t>
            </a:r>
          </a:p>
          <a:p>
            <a:pPr marL="365760" lvl="1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каталог ресурсов, представляющих возможность очного или дистанционного повышения квалификации </a:t>
            </a:r>
            <a:r>
              <a:rPr lang="ru-RU" sz="2800" dirty="0" smtClean="0">
                <a:solidFill>
                  <a:schemeClr val="tx1"/>
                </a:solidFill>
              </a:rPr>
              <a:t>профессионального </a:t>
            </a:r>
            <a:r>
              <a:rPr lang="ru-RU" sz="2800" dirty="0">
                <a:solidFill>
                  <a:schemeClr val="tx1"/>
                </a:solidFill>
              </a:rPr>
              <a:t>образования, педагогических конкурсов, конференций, </a:t>
            </a:r>
            <a:r>
              <a:rPr lang="ru-RU" sz="2800" dirty="0" smtClean="0"/>
              <a:t>и </a:t>
            </a:r>
            <a:r>
              <a:rPr lang="ru-RU" sz="2800" dirty="0"/>
              <a:t>др</a:t>
            </a:r>
            <a:r>
              <a:rPr lang="ru-RU" sz="2800" dirty="0" smtClean="0"/>
              <a:t>.;</a:t>
            </a:r>
          </a:p>
          <a:p>
            <a:pPr marL="365760" lvl="1" indent="0">
              <a:buNone/>
            </a:pPr>
            <a:endParaRPr lang="ru-RU" sz="2800" dirty="0"/>
          </a:p>
          <a:p>
            <a:pPr marL="365760" lvl="1" indent="0">
              <a:buNone/>
            </a:pPr>
            <a:r>
              <a:rPr lang="ru-RU" sz="2800" dirty="0">
                <a:solidFill>
                  <a:srgbClr val="C00000"/>
                </a:solidFill>
              </a:rPr>
              <a:t>каталог конкурсов</a:t>
            </a:r>
            <a:r>
              <a:rPr lang="ru-RU" sz="2800" dirty="0"/>
              <a:t>, </a:t>
            </a:r>
            <a:r>
              <a:rPr lang="ru-RU" sz="2800" dirty="0">
                <a:solidFill>
                  <a:schemeClr val="tx1"/>
                </a:solidFill>
              </a:rPr>
              <a:t>фестивалей, олимпиад, дистанционных курсов, педагогических сообществ, где педагог принимал (принимает) участие с обязательной рефлексией по результатам участия</a:t>
            </a:r>
            <a:r>
              <a:rPr lang="ru-RU" sz="2800" dirty="0" smtClean="0"/>
              <a:t>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1300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</TotalTime>
  <Words>945</Words>
  <Application>Microsoft Office PowerPoint</Application>
  <PresentationFormat>Экран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Требования к ИКТ-компетенциям педагога в условиях введения ФГОС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Средства и технологии организации интерактивного информационного взаимодействия</vt:lpstr>
      <vt:lpstr>Список литературы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«Средства и технологии организации интерактивного информационного взаимодействия. Сервисы Google для организации коллективной работы» </dc:title>
  <dc:creator>1</dc:creator>
  <cp:lastModifiedBy>Учитель</cp:lastModifiedBy>
  <cp:revision>30</cp:revision>
  <cp:lastPrinted>2016-02-09T05:11:48Z</cp:lastPrinted>
  <dcterms:created xsi:type="dcterms:W3CDTF">2016-02-02T01:40:17Z</dcterms:created>
  <dcterms:modified xsi:type="dcterms:W3CDTF">2016-02-11T06:34:54Z</dcterms:modified>
</cp:coreProperties>
</file>