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96" r:id="rId2"/>
    <p:sldId id="346" r:id="rId3"/>
    <p:sldId id="347" r:id="rId4"/>
    <p:sldId id="348" r:id="rId5"/>
    <p:sldId id="349" r:id="rId6"/>
    <p:sldId id="340" r:id="rId7"/>
    <p:sldId id="339" r:id="rId8"/>
    <p:sldId id="341" r:id="rId9"/>
    <p:sldId id="338" r:id="rId10"/>
    <p:sldId id="351" r:id="rId11"/>
    <p:sldId id="343" r:id="rId12"/>
    <p:sldId id="374" r:id="rId13"/>
    <p:sldId id="298" r:id="rId14"/>
    <p:sldId id="387" r:id="rId15"/>
    <p:sldId id="379" r:id="rId16"/>
    <p:sldId id="300" r:id="rId17"/>
    <p:sldId id="301" r:id="rId18"/>
    <p:sldId id="384" r:id="rId19"/>
    <p:sldId id="382" r:id="rId20"/>
    <p:sldId id="383" r:id="rId21"/>
    <p:sldId id="385" r:id="rId22"/>
    <p:sldId id="279" r:id="rId23"/>
    <p:sldId id="299" r:id="rId24"/>
    <p:sldId id="350" r:id="rId25"/>
    <p:sldId id="376" r:id="rId26"/>
    <p:sldId id="375" r:id="rId27"/>
    <p:sldId id="377" r:id="rId28"/>
    <p:sldId id="378" r:id="rId29"/>
    <p:sldId id="389" r:id="rId30"/>
    <p:sldId id="388" r:id="rId31"/>
    <p:sldId id="390" r:id="rId32"/>
    <p:sldId id="304" r:id="rId33"/>
    <p:sldId id="367" r:id="rId34"/>
    <p:sldId id="368" r:id="rId35"/>
    <p:sldId id="365" r:id="rId36"/>
    <p:sldId id="366" r:id="rId37"/>
    <p:sldId id="362" r:id="rId38"/>
    <p:sldId id="288" r:id="rId39"/>
    <p:sldId id="287" r:id="rId40"/>
    <p:sldId id="284" r:id="rId41"/>
    <p:sldId id="285" r:id="rId42"/>
    <p:sldId id="286" r:id="rId43"/>
    <p:sldId id="391" r:id="rId44"/>
    <p:sldId id="305" r:id="rId45"/>
    <p:sldId id="371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5" r:id="rId55"/>
    <p:sldId id="316" r:id="rId56"/>
    <p:sldId id="392" r:id="rId57"/>
    <p:sldId id="380" r:id="rId58"/>
    <p:sldId id="318" r:id="rId59"/>
    <p:sldId id="319" r:id="rId60"/>
    <p:sldId id="326" r:id="rId61"/>
    <p:sldId id="393" r:id="rId62"/>
    <p:sldId id="327" r:id="rId63"/>
    <p:sldId id="345" r:id="rId64"/>
    <p:sldId id="344" r:id="rId65"/>
    <p:sldId id="364" r:id="rId66"/>
    <p:sldId id="292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3759" autoAdjust="0"/>
  </p:normalViewPr>
  <p:slideViewPr>
    <p:cSldViewPr>
      <p:cViewPr>
        <p:scale>
          <a:sx n="75" d="100"/>
          <a:sy n="75" d="100"/>
        </p:scale>
        <p:origin x="-135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9B554-25D8-4E6F-8613-FBD21B89D9EC}" type="doc">
      <dgm:prSet loTypeId="urn:microsoft.com/office/officeart/2005/8/layout/vList2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862F62-6ADD-4137-9ADF-A7621A546050}">
      <dgm:prSet phldrT="[Текст]"/>
      <dgm:spPr>
        <a:xfrm>
          <a:off x="0" y="282374"/>
          <a:ext cx="8229600" cy="983384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Основной результат </a:t>
          </a:r>
          <a:endParaRPr lang="ru-RU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304A09FC-A444-4113-9310-790BB667B94F}" type="parTrans" cxnId="{ECA9B2B5-C9B7-4017-BECC-AA5DA710C61D}">
      <dgm:prSet/>
      <dgm:spPr/>
      <dgm:t>
        <a:bodyPr/>
        <a:lstStyle/>
        <a:p>
          <a:endParaRPr lang="ru-RU"/>
        </a:p>
      </dgm:t>
    </dgm:pt>
    <dgm:pt modelId="{ECEC09E0-552C-42D1-B456-B286859B8065}" type="sibTrans" cxnId="{ECA9B2B5-C9B7-4017-BECC-AA5DA710C61D}">
      <dgm:prSet/>
      <dgm:spPr/>
      <dgm:t>
        <a:bodyPr/>
        <a:lstStyle/>
        <a:p>
          <a:endParaRPr lang="ru-RU"/>
        </a:p>
      </dgm:t>
    </dgm:pt>
    <dgm:pt modelId="{3A2E9B3B-D74A-43F3-9DC1-A8D00683B9C6}">
      <dgm:prSet phldrT="[Текст]"/>
      <dgm:spPr>
        <a:xfrm>
          <a:off x="0" y="1265759"/>
          <a:ext cx="8229600" cy="997222"/>
        </a:xfr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развитие личности  учащегося  на основе универсальных учебных действий</a:t>
          </a:r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99ED280-9712-43CB-BBC4-184532347328}" type="parTrans" cxnId="{89EA227B-CCA5-4845-8AEC-F2FAC049ABBE}">
      <dgm:prSet/>
      <dgm:spPr/>
      <dgm:t>
        <a:bodyPr/>
        <a:lstStyle/>
        <a:p>
          <a:endParaRPr lang="ru-RU"/>
        </a:p>
      </dgm:t>
    </dgm:pt>
    <dgm:pt modelId="{D0964551-14F7-4703-86E5-05FF6AF6301F}" type="sibTrans" cxnId="{89EA227B-CCA5-4845-8AEC-F2FAC049ABBE}">
      <dgm:prSet/>
      <dgm:spPr/>
      <dgm:t>
        <a:bodyPr/>
        <a:lstStyle/>
        <a:p>
          <a:endParaRPr lang="ru-RU"/>
        </a:p>
      </dgm:t>
    </dgm:pt>
    <dgm:pt modelId="{1A3747C8-6D3A-4A83-821E-C66649EDA726}">
      <dgm:prSet phldrT="[Текст]"/>
      <dgm:spPr>
        <a:xfrm>
          <a:off x="0" y="2262981"/>
          <a:ext cx="8229600" cy="983384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Основная  педагогическая задача </a:t>
          </a:r>
          <a:endParaRPr lang="ru-RU" b="1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A184BACA-1620-4B97-B196-8C634ED572F2}" type="parTrans" cxnId="{5E746B70-D260-46A5-8B76-F0EC42F066FF}">
      <dgm:prSet/>
      <dgm:spPr/>
      <dgm:t>
        <a:bodyPr/>
        <a:lstStyle/>
        <a:p>
          <a:endParaRPr lang="ru-RU"/>
        </a:p>
      </dgm:t>
    </dgm:pt>
    <dgm:pt modelId="{B059DCCF-499E-4EBD-8A47-70127666D997}" type="sibTrans" cxnId="{5E746B70-D260-46A5-8B76-F0EC42F066FF}">
      <dgm:prSet/>
      <dgm:spPr/>
      <dgm:t>
        <a:bodyPr/>
        <a:lstStyle/>
        <a:p>
          <a:endParaRPr lang="ru-RU"/>
        </a:p>
      </dgm:t>
    </dgm:pt>
    <dgm:pt modelId="{E2F170D9-9A83-4F2E-8059-7AF3C022FC5E}">
      <dgm:prSet phldrT="[Текст]"/>
      <dgm:spPr>
        <a:xfrm>
          <a:off x="0" y="3246366"/>
          <a:ext cx="8229600" cy="997222"/>
        </a:xfr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и организация условий, инициирующих действие учащихся</a:t>
          </a:r>
          <a:endParaRPr lang="ru-RU" b="1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88018EE-3F5E-46D4-AB9D-293900970362}" type="parTrans" cxnId="{5A3786D9-7F6B-40F4-8704-83D0C328B016}">
      <dgm:prSet/>
      <dgm:spPr/>
      <dgm:t>
        <a:bodyPr/>
        <a:lstStyle/>
        <a:p>
          <a:endParaRPr lang="ru-RU"/>
        </a:p>
      </dgm:t>
    </dgm:pt>
    <dgm:pt modelId="{DD3F375C-6186-4C19-9C87-946A78D39E6F}" type="sibTrans" cxnId="{5A3786D9-7F6B-40F4-8704-83D0C328B016}">
      <dgm:prSet/>
      <dgm:spPr/>
      <dgm:t>
        <a:bodyPr/>
        <a:lstStyle/>
        <a:p>
          <a:endParaRPr lang="ru-RU"/>
        </a:p>
      </dgm:t>
    </dgm:pt>
    <dgm:pt modelId="{4029BFC0-C100-4330-963D-238668BE1E1D}" type="pres">
      <dgm:prSet presAssocID="{BE79B554-25D8-4E6F-8613-FBD21B89D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B6415-8BCE-4FC2-B45B-8F0C6A225661}" type="pres">
      <dgm:prSet presAssocID="{A0862F62-6ADD-4137-9ADF-A7621A546050}" presName="parentText" presStyleLbl="node1" presStyleIdx="0" presStyleCnt="2" custLinFactNeighborX="-185" custLinFactNeighborY="-32669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F574F2-850F-4534-AF72-4F06F00EC409}" type="pres">
      <dgm:prSet presAssocID="{A0862F62-6ADD-4137-9ADF-A7621A546050}" presName="child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D6A0A50-E2C2-4E6C-82E7-E4278670CC2C}" type="pres">
      <dgm:prSet presAssocID="{1A3747C8-6D3A-4A83-821E-C66649EDA726}" presName="parentText" presStyleLbl="node1" presStyleIdx="1" presStyleCnt="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8E0826-7962-484C-828D-36A74732E3C5}" type="pres">
      <dgm:prSet presAssocID="{1A3747C8-6D3A-4A83-821E-C66649EDA726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CA9B2B5-C9B7-4017-BECC-AA5DA710C61D}" srcId="{BE79B554-25D8-4E6F-8613-FBD21B89D9EC}" destId="{A0862F62-6ADD-4137-9ADF-A7621A546050}" srcOrd="0" destOrd="0" parTransId="{304A09FC-A444-4113-9310-790BB667B94F}" sibTransId="{ECEC09E0-552C-42D1-B456-B286859B8065}"/>
    <dgm:cxn modelId="{E7B7A716-EB58-46E2-85AE-CA27A7C404C8}" type="presOf" srcId="{A0862F62-6ADD-4137-9ADF-A7621A546050}" destId="{268B6415-8BCE-4FC2-B45B-8F0C6A225661}" srcOrd="0" destOrd="0" presId="urn:microsoft.com/office/officeart/2005/8/layout/vList2"/>
    <dgm:cxn modelId="{5E746B70-D260-46A5-8B76-F0EC42F066FF}" srcId="{BE79B554-25D8-4E6F-8613-FBD21B89D9EC}" destId="{1A3747C8-6D3A-4A83-821E-C66649EDA726}" srcOrd="1" destOrd="0" parTransId="{A184BACA-1620-4B97-B196-8C634ED572F2}" sibTransId="{B059DCCF-499E-4EBD-8A47-70127666D997}"/>
    <dgm:cxn modelId="{4239EE6C-3452-4550-AED2-3FAE155E02E5}" type="presOf" srcId="{3A2E9B3B-D74A-43F3-9DC1-A8D00683B9C6}" destId="{11F574F2-850F-4534-AF72-4F06F00EC409}" srcOrd="0" destOrd="0" presId="urn:microsoft.com/office/officeart/2005/8/layout/vList2"/>
    <dgm:cxn modelId="{89EA227B-CCA5-4845-8AEC-F2FAC049ABBE}" srcId="{A0862F62-6ADD-4137-9ADF-A7621A546050}" destId="{3A2E9B3B-D74A-43F3-9DC1-A8D00683B9C6}" srcOrd="0" destOrd="0" parTransId="{899ED280-9712-43CB-BBC4-184532347328}" sibTransId="{D0964551-14F7-4703-86E5-05FF6AF6301F}"/>
    <dgm:cxn modelId="{485B112C-6A22-4BA4-AE17-DF4249726219}" type="presOf" srcId="{BE79B554-25D8-4E6F-8613-FBD21B89D9EC}" destId="{4029BFC0-C100-4330-963D-238668BE1E1D}" srcOrd="0" destOrd="0" presId="urn:microsoft.com/office/officeart/2005/8/layout/vList2"/>
    <dgm:cxn modelId="{5A3786D9-7F6B-40F4-8704-83D0C328B016}" srcId="{1A3747C8-6D3A-4A83-821E-C66649EDA726}" destId="{E2F170D9-9A83-4F2E-8059-7AF3C022FC5E}" srcOrd="0" destOrd="0" parTransId="{988018EE-3F5E-46D4-AB9D-293900970362}" sibTransId="{DD3F375C-6186-4C19-9C87-946A78D39E6F}"/>
    <dgm:cxn modelId="{70813276-95D8-4517-A41B-716AD25A21AE}" type="presOf" srcId="{E2F170D9-9A83-4F2E-8059-7AF3C022FC5E}" destId="{718E0826-7962-484C-828D-36A74732E3C5}" srcOrd="0" destOrd="0" presId="urn:microsoft.com/office/officeart/2005/8/layout/vList2"/>
    <dgm:cxn modelId="{80A0F34B-CC94-4BBA-BA96-1F48DCE5B15D}" type="presOf" srcId="{1A3747C8-6D3A-4A83-821E-C66649EDA726}" destId="{1D6A0A50-E2C2-4E6C-82E7-E4278670CC2C}" srcOrd="0" destOrd="0" presId="urn:microsoft.com/office/officeart/2005/8/layout/vList2"/>
    <dgm:cxn modelId="{716522BA-2220-45D3-8CC8-FB23E62EB7A3}" type="presParOf" srcId="{4029BFC0-C100-4330-963D-238668BE1E1D}" destId="{268B6415-8BCE-4FC2-B45B-8F0C6A225661}" srcOrd="0" destOrd="0" presId="urn:microsoft.com/office/officeart/2005/8/layout/vList2"/>
    <dgm:cxn modelId="{F1C4997E-55B0-4999-AF2D-9F1D35CDDF22}" type="presParOf" srcId="{4029BFC0-C100-4330-963D-238668BE1E1D}" destId="{11F574F2-850F-4534-AF72-4F06F00EC409}" srcOrd="1" destOrd="0" presId="urn:microsoft.com/office/officeart/2005/8/layout/vList2"/>
    <dgm:cxn modelId="{EE8514CC-E8F4-44B3-8A4B-3C84A692E233}" type="presParOf" srcId="{4029BFC0-C100-4330-963D-238668BE1E1D}" destId="{1D6A0A50-E2C2-4E6C-82E7-E4278670CC2C}" srcOrd="2" destOrd="0" presId="urn:microsoft.com/office/officeart/2005/8/layout/vList2"/>
    <dgm:cxn modelId="{D2EDC4BF-E31A-426D-B887-46FE97E2E533}" type="presParOf" srcId="{4029BFC0-C100-4330-963D-238668BE1E1D}" destId="{718E0826-7962-484C-828D-36A74732E3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D1A2B-B966-453C-B6A7-E451969BCFAD}" type="doc">
      <dgm:prSet loTypeId="urn:microsoft.com/office/officeart/2005/8/layout/hProcess9" loCatId="process" qsTypeId="urn:microsoft.com/office/officeart/2005/8/quickstyle/3d9" qsCatId="3D" csTypeId="urn:microsoft.com/office/officeart/2005/8/colors/colorful2" csCatId="colorful" phldr="1"/>
      <dgm:spPr/>
    </dgm:pt>
    <dgm:pt modelId="{F97DC410-F9E5-4F02-88EE-2DC26E4F652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Знания</a:t>
          </a:r>
          <a:endParaRPr lang="ru-RU" b="1" dirty="0">
            <a:solidFill>
              <a:srgbClr val="002060"/>
            </a:solidFill>
          </a:endParaRPr>
        </a:p>
      </dgm:t>
    </dgm:pt>
    <dgm:pt modelId="{3DCC1F40-A205-4B42-B66D-D34EF6CEFA36}" type="parTrans" cxnId="{0BFDEA11-8DA1-49EE-88A8-C3660D29862F}">
      <dgm:prSet/>
      <dgm:spPr/>
      <dgm:t>
        <a:bodyPr/>
        <a:lstStyle/>
        <a:p>
          <a:endParaRPr lang="ru-RU"/>
        </a:p>
      </dgm:t>
    </dgm:pt>
    <dgm:pt modelId="{DFEF4C28-CB63-48C0-BB5C-566FFC8EDBD6}" type="sibTrans" cxnId="{0BFDEA11-8DA1-49EE-88A8-C3660D29862F}">
      <dgm:prSet/>
      <dgm:spPr/>
      <dgm:t>
        <a:bodyPr/>
        <a:lstStyle/>
        <a:p>
          <a:endParaRPr lang="ru-RU"/>
        </a:p>
      </dgm:t>
    </dgm:pt>
    <dgm:pt modelId="{72924398-4E0A-41BC-B78A-2CA93D8B940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Умения</a:t>
          </a:r>
          <a:endParaRPr lang="ru-RU" b="1" dirty="0">
            <a:solidFill>
              <a:srgbClr val="002060"/>
            </a:solidFill>
          </a:endParaRPr>
        </a:p>
      </dgm:t>
    </dgm:pt>
    <dgm:pt modelId="{D9B8C708-2945-4BFC-BB7C-48D3B8A11EDF}" type="parTrans" cxnId="{E9BBD116-1473-4E72-A03E-1BD218FA7126}">
      <dgm:prSet/>
      <dgm:spPr/>
      <dgm:t>
        <a:bodyPr/>
        <a:lstStyle/>
        <a:p>
          <a:endParaRPr lang="ru-RU"/>
        </a:p>
      </dgm:t>
    </dgm:pt>
    <dgm:pt modelId="{E89B3E1A-3878-48C5-AA75-72D501F7F606}" type="sibTrans" cxnId="{E9BBD116-1473-4E72-A03E-1BD218FA7126}">
      <dgm:prSet/>
      <dgm:spPr/>
      <dgm:t>
        <a:bodyPr/>
        <a:lstStyle/>
        <a:p>
          <a:endParaRPr lang="ru-RU"/>
        </a:p>
      </dgm:t>
    </dgm:pt>
    <dgm:pt modelId="{DAD59680-4E21-4ECD-83D4-65CC2ED941F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Навыки</a:t>
          </a:r>
          <a:endParaRPr lang="ru-RU" b="1" dirty="0">
            <a:solidFill>
              <a:srgbClr val="002060"/>
            </a:solidFill>
          </a:endParaRPr>
        </a:p>
      </dgm:t>
    </dgm:pt>
    <dgm:pt modelId="{E3EFBB95-02E1-44EB-93C5-E0ED7A2064A3}" type="parTrans" cxnId="{F1AA8BF1-6CCD-41FD-9CAD-ABFE3BF98A11}">
      <dgm:prSet/>
      <dgm:spPr/>
      <dgm:t>
        <a:bodyPr/>
        <a:lstStyle/>
        <a:p>
          <a:endParaRPr lang="ru-RU"/>
        </a:p>
      </dgm:t>
    </dgm:pt>
    <dgm:pt modelId="{C31C94DE-7D75-40E9-BC6D-19B0CDDEDAF8}" type="sibTrans" cxnId="{F1AA8BF1-6CCD-41FD-9CAD-ABFE3BF98A11}">
      <dgm:prSet/>
      <dgm:spPr/>
      <dgm:t>
        <a:bodyPr/>
        <a:lstStyle/>
        <a:p>
          <a:endParaRPr lang="ru-RU"/>
        </a:p>
      </dgm:t>
    </dgm:pt>
    <dgm:pt modelId="{019372A5-87BB-4A38-960A-6C440035F0B0}" type="pres">
      <dgm:prSet presAssocID="{A5ED1A2B-B966-453C-B6A7-E451969BCFAD}" presName="CompostProcess" presStyleCnt="0">
        <dgm:presLayoutVars>
          <dgm:dir/>
          <dgm:resizeHandles val="exact"/>
        </dgm:presLayoutVars>
      </dgm:prSet>
      <dgm:spPr/>
    </dgm:pt>
    <dgm:pt modelId="{D8D0B8AB-2CC4-4E60-8D58-0647F087681D}" type="pres">
      <dgm:prSet presAssocID="{A5ED1A2B-B966-453C-B6A7-E451969BCFAD}" presName="arrow" presStyleLbl="bgShp" presStyleIdx="0" presStyleCnt="1"/>
      <dgm:spPr/>
    </dgm:pt>
    <dgm:pt modelId="{EEE0B237-075F-49CC-99B2-9619DB58B772}" type="pres">
      <dgm:prSet presAssocID="{A5ED1A2B-B966-453C-B6A7-E451969BCFAD}" presName="linearProcess" presStyleCnt="0"/>
      <dgm:spPr/>
    </dgm:pt>
    <dgm:pt modelId="{FEDE135A-C95C-4F9B-B7CF-07941C448995}" type="pres">
      <dgm:prSet presAssocID="{F97DC410-F9E5-4F02-88EE-2DC26E4F652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DDD8-EC90-46F1-923F-AA848EB345F0}" type="pres">
      <dgm:prSet presAssocID="{DFEF4C28-CB63-48C0-BB5C-566FFC8EDBD6}" presName="sibTrans" presStyleCnt="0"/>
      <dgm:spPr/>
    </dgm:pt>
    <dgm:pt modelId="{04090997-2862-418D-B550-8489C11B7F02}" type="pres">
      <dgm:prSet presAssocID="{72924398-4E0A-41BC-B78A-2CA93D8B940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552F0-F1D6-4B6B-B133-948BBA48E6F7}" type="pres">
      <dgm:prSet presAssocID="{E89B3E1A-3878-48C5-AA75-72D501F7F606}" presName="sibTrans" presStyleCnt="0"/>
      <dgm:spPr/>
    </dgm:pt>
    <dgm:pt modelId="{C2F74711-EA3E-4D58-B9FA-A2BCBF448F39}" type="pres">
      <dgm:prSet presAssocID="{DAD59680-4E21-4ECD-83D4-65CC2ED941F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DEA11-8DA1-49EE-88A8-C3660D29862F}" srcId="{A5ED1A2B-B966-453C-B6A7-E451969BCFAD}" destId="{F97DC410-F9E5-4F02-88EE-2DC26E4F6529}" srcOrd="0" destOrd="0" parTransId="{3DCC1F40-A205-4B42-B66D-D34EF6CEFA36}" sibTransId="{DFEF4C28-CB63-48C0-BB5C-566FFC8EDBD6}"/>
    <dgm:cxn modelId="{F1AA8BF1-6CCD-41FD-9CAD-ABFE3BF98A11}" srcId="{A5ED1A2B-B966-453C-B6A7-E451969BCFAD}" destId="{DAD59680-4E21-4ECD-83D4-65CC2ED941F1}" srcOrd="2" destOrd="0" parTransId="{E3EFBB95-02E1-44EB-93C5-E0ED7A2064A3}" sibTransId="{C31C94DE-7D75-40E9-BC6D-19B0CDDEDAF8}"/>
    <dgm:cxn modelId="{FE101023-F661-46A9-ADE2-7C28C552F62E}" type="presOf" srcId="{72924398-4E0A-41BC-B78A-2CA93D8B9402}" destId="{04090997-2862-418D-B550-8489C11B7F02}" srcOrd="0" destOrd="0" presId="urn:microsoft.com/office/officeart/2005/8/layout/hProcess9"/>
    <dgm:cxn modelId="{C3A3861E-9636-4AD2-BE37-9BAB8E27FC87}" type="presOf" srcId="{A5ED1A2B-B966-453C-B6A7-E451969BCFAD}" destId="{019372A5-87BB-4A38-960A-6C440035F0B0}" srcOrd="0" destOrd="0" presId="urn:microsoft.com/office/officeart/2005/8/layout/hProcess9"/>
    <dgm:cxn modelId="{3A074AD7-8FAE-4E0A-A309-9991201B9D09}" type="presOf" srcId="{F97DC410-F9E5-4F02-88EE-2DC26E4F6529}" destId="{FEDE135A-C95C-4F9B-B7CF-07941C448995}" srcOrd="0" destOrd="0" presId="urn:microsoft.com/office/officeart/2005/8/layout/hProcess9"/>
    <dgm:cxn modelId="{E9BBD116-1473-4E72-A03E-1BD218FA7126}" srcId="{A5ED1A2B-B966-453C-B6A7-E451969BCFAD}" destId="{72924398-4E0A-41BC-B78A-2CA93D8B9402}" srcOrd="1" destOrd="0" parTransId="{D9B8C708-2945-4BFC-BB7C-48D3B8A11EDF}" sibTransId="{E89B3E1A-3878-48C5-AA75-72D501F7F606}"/>
    <dgm:cxn modelId="{AEFCC909-5591-4273-B021-43AB094D4698}" type="presOf" srcId="{DAD59680-4E21-4ECD-83D4-65CC2ED941F1}" destId="{C2F74711-EA3E-4D58-B9FA-A2BCBF448F39}" srcOrd="0" destOrd="0" presId="urn:microsoft.com/office/officeart/2005/8/layout/hProcess9"/>
    <dgm:cxn modelId="{54A50609-291B-4238-AA8D-9FDF11EA8CE5}" type="presParOf" srcId="{019372A5-87BB-4A38-960A-6C440035F0B0}" destId="{D8D0B8AB-2CC4-4E60-8D58-0647F087681D}" srcOrd="0" destOrd="0" presId="urn:microsoft.com/office/officeart/2005/8/layout/hProcess9"/>
    <dgm:cxn modelId="{11C9F230-2FB8-4BF4-8180-CFBDD463343E}" type="presParOf" srcId="{019372A5-87BB-4A38-960A-6C440035F0B0}" destId="{EEE0B237-075F-49CC-99B2-9619DB58B772}" srcOrd="1" destOrd="0" presId="urn:microsoft.com/office/officeart/2005/8/layout/hProcess9"/>
    <dgm:cxn modelId="{38669A07-CC24-4962-B36A-F8DAC098D4F0}" type="presParOf" srcId="{EEE0B237-075F-49CC-99B2-9619DB58B772}" destId="{FEDE135A-C95C-4F9B-B7CF-07941C448995}" srcOrd="0" destOrd="0" presId="urn:microsoft.com/office/officeart/2005/8/layout/hProcess9"/>
    <dgm:cxn modelId="{3E39B0A3-7849-4E38-9C62-93AD17C833C4}" type="presParOf" srcId="{EEE0B237-075F-49CC-99B2-9619DB58B772}" destId="{6FA6DDD8-EC90-46F1-923F-AA848EB345F0}" srcOrd="1" destOrd="0" presId="urn:microsoft.com/office/officeart/2005/8/layout/hProcess9"/>
    <dgm:cxn modelId="{26B3EAE8-5C58-4ADF-9F23-5172A4D5AA26}" type="presParOf" srcId="{EEE0B237-075F-49CC-99B2-9619DB58B772}" destId="{04090997-2862-418D-B550-8489C11B7F02}" srcOrd="2" destOrd="0" presId="urn:microsoft.com/office/officeart/2005/8/layout/hProcess9"/>
    <dgm:cxn modelId="{882A11D2-2795-4BFC-AB80-1980A1E294F9}" type="presParOf" srcId="{EEE0B237-075F-49CC-99B2-9619DB58B772}" destId="{15C552F0-F1D6-4B6B-B133-948BBA48E6F7}" srcOrd="3" destOrd="0" presId="urn:microsoft.com/office/officeart/2005/8/layout/hProcess9"/>
    <dgm:cxn modelId="{E919A2EB-4594-4802-9D27-18E6C176DC40}" type="presParOf" srcId="{EEE0B237-075F-49CC-99B2-9619DB58B772}" destId="{C2F74711-EA3E-4D58-B9FA-A2BCBF448F3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BF54D-E07F-4D2D-919E-80BF093D6326}" type="doc">
      <dgm:prSet loTypeId="urn:microsoft.com/office/officeart/2005/8/layout/hProcess9" loCatId="process" qsTypeId="urn:microsoft.com/office/officeart/2005/8/quickstyle/3d5" qsCatId="3D" csTypeId="urn:microsoft.com/office/officeart/2005/8/colors/colorful5" csCatId="colorful" phldr="1"/>
      <dgm:spPr/>
    </dgm:pt>
    <dgm:pt modelId="{EC7313B9-E115-4CB2-AF7B-27F006588CD3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660033"/>
              </a:solidFill>
            </a:rPr>
            <a:t>Универсальные учебные  действия</a:t>
          </a:r>
          <a:endParaRPr lang="ru-RU" b="1" u="none" dirty="0">
            <a:solidFill>
              <a:srgbClr val="660033"/>
            </a:solidFill>
          </a:endParaRPr>
        </a:p>
      </dgm:t>
    </dgm:pt>
    <dgm:pt modelId="{3025C18E-3CDB-48F4-B951-9CD360516A95}" type="parTrans" cxnId="{62EB7562-27EB-40FD-BAD1-1829877FB560}">
      <dgm:prSet/>
      <dgm:spPr/>
      <dgm:t>
        <a:bodyPr/>
        <a:lstStyle/>
        <a:p>
          <a:endParaRPr lang="ru-RU"/>
        </a:p>
      </dgm:t>
    </dgm:pt>
    <dgm:pt modelId="{674AA87B-EA4E-408A-86F0-D9A9F2FE79F4}" type="sibTrans" cxnId="{62EB7562-27EB-40FD-BAD1-1829877FB560}">
      <dgm:prSet/>
      <dgm:spPr/>
      <dgm:t>
        <a:bodyPr/>
        <a:lstStyle/>
        <a:p>
          <a:endParaRPr lang="ru-RU"/>
        </a:p>
      </dgm:t>
    </dgm:pt>
    <dgm:pt modelId="{60717B90-28B2-4190-920C-83936A0E8EE8}" type="pres">
      <dgm:prSet presAssocID="{20CBF54D-E07F-4D2D-919E-80BF093D6326}" presName="CompostProcess" presStyleCnt="0">
        <dgm:presLayoutVars>
          <dgm:dir/>
          <dgm:resizeHandles val="exact"/>
        </dgm:presLayoutVars>
      </dgm:prSet>
      <dgm:spPr/>
    </dgm:pt>
    <dgm:pt modelId="{7732CEE6-C222-4028-9584-028D776F7FEA}" type="pres">
      <dgm:prSet presAssocID="{20CBF54D-E07F-4D2D-919E-80BF093D6326}" presName="arrow" presStyleLbl="bgShp" presStyleIdx="0" presStyleCnt="1" custLinFactNeighborX="1114" custLinFactNeighborY="-266"/>
      <dgm:spPr/>
    </dgm:pt>
    <dgm:pt modelId="{9D749AE7-EDF3-4D8E-87EE-8D08A846F345}" type="pres">
      <dgm:prSet presAssocID="{20CBF54D-E07F-4D2D-919E-80BF093D6326}" presName="linearProcess" presStyleCnt="0"/>
      <dgm:spPr/>
    </dgm:pt>
    <dgm:pt modelId="{8CAF3F1A-CD01-44A3-892B-B83F4CF9CA90}" type="pres">
      <dgm:prSet presAssocID="{EC7313B9-E115-4CB2-AF7B-27F006588CD3}" presName="textNode" presStyleLbl="node1" presStyleIdx="0" presStyleCnt="1" custLinFactNeighborX="-1689" custLinFactNeighborY="6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EB7562-27EB-40FD-BAD1-1829877FB560}" srcId="{20CBF54D-E07F-4D2D-919E-80BF093D6326}" destId="{EC7313B9-E115-4CB2-AF7B-27F006588CD3}" srcOrd="0" destOrd="0" parTransId="{3025C18E-3CDB-48F4-B951-9CD360516A95}" sibTransId="{674AA87B-EA4E-408A-86F0-D9A9F2FE79F4}"/>
    <dgm:cxn modelId="{2339345D-2030-4849-AE43-BB38C56E23DE}" type="presOf" srcId="{EC7313B9-E115-4CB2-AF7B-27F006588CD3}" destId="{8CAF3F1A-CD01-44A3-892B-B83F4CF9CA90}" srcOrd="0" destOrd="0" presId="urn:microsoft.com/office/officeart/2005/8/layout/hProcess9"/>
    <dgm:cxn modelId="{81484B88-2F0C-4640-B4B2-701BFC3B3FB7}" type="presOf" srcId="{20CBF54D-E07F-4D2D-919E-80BF093D6326}" destId="{60717B90-28B2-4190-920C-83936A0E8EE8}" srcOrd="0" destOrd="0" presId="urn:microsoft.com/office/officeart/2005/8/layout/hProcess9"/>
    <dgm:cxn modelId="{82B5847A-F8E4-43C6-ABF8-8BF6DFF964E3}" type="presParOf" srcId="{60717B90-28B2-4190-920C-83936A0E8EE8}" destId="{7732CEE6-C222-4028-9584-028D776F7FEA}" srcOrd="0" destOrd="0" presId="urn:microsoft.com/office/officeart/2005/8/layout/hProcess9"/>
    <dgm:cxn modelId="{7D72042F-1229-489A-B230-9963E5AB31CD}" type="presParOf" srcId="{60717B90-28B2-4190-920C-83936A0E8EE8}" destId="{9D749AE7-EDF3-4D8E-87EE-8D08A846F345}" srcOrd="1" destOrd="0" presId="urn:microsoft.com/office/officeart/2005/8/layout/hProcess9"/>
    <dgm:cxn modelId="{73E45CF7-B744-4BF5-9E82-A2A1B1FB9344}" type="presParOf" srcId="{9D749AE7-EDF3-4D8E-87EE-8D08A846F345}" destId="{8CAF3F1A-CD01-44A3-892B-B83F4CF9CA9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B6415-8BCE-4FC2-B45B-8F0C6A225661}">
      <dsp:nvSpPr>
        <dsp:cNvPr id="0" name=""/>
        <dsp:cNvSpPr/>
      </dsp:nvSpPr>
      <dsp:spPr>
        <a:xfrm>
          <a:off x="0" y="0"/>
          <a:ext cx="8229600" cy="100737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Основной результат </a:t>
          </a:r>
          <a:endParaRPr lang="ru-RU" sz="42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49176" y="49176"/>
        <a:ext cx="8131248" cy="909018"/>
      </dsp:txXfrm>
    </dsp:sp>
    <dsp:sp modelId="{11F574F2-850F-4534-AF72-4F06F00EC409}">
      <dsp:nvSpPr>
        <dsp:cNvPr id="0" name=""/>
        <dsp:cNvSpPr/>
      </dsp:nvSpPr>
      <dsp:spPr>
        <a:xfrm>
          <a:off x="0" y="1056689"/>
          <a:ext cx="8229600" cy="143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3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развитие личности  учащегося  на основе универсальных учебных действий</a:t>
          </a:r>
          <a:endParaRPr lang="ru-RU" sz="33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1056689"/>
        <a:ext cx="8229600" cy="1434509"/>
      </dsp:txXfrm>
    </dsp:sp>
    <dsp:sp modelId="{1D6A0A50-E2C2-4E6C-82E7-E4278670CC2C}">
      <dsp:nvSpPr>
        <dsp:cNvPr id="0" name=""/>
        <dsp:cNvSpPr/>
      </dsp:nvSpPr>
      <dsp:spPr>
        <a:xfrm>
          <a:off x="0" y="2491199"/>
          <a:ext cx="8229600" cy="1007370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Основная  педагогическая задача </a:t>
          </a:r>
          <a:endParaRPr lang="ru-RU" sz="42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49176" y="2540375"/>
        <a:ext cx="8131248" cy="909018"/>
      </dsp:txXfrm>
    </dsp:sp>
    <dsp:sp modelId="{718E0826-7962-484C-828D-36A74732E3C5}">
      <dsp:nvSpPr>
        <dsp:cNvPr id="0" name=""/>
        <dsp:cNvSpPr/>
      </dsp:nvSpPr>
      <dsp:spPr>
        <a:xfrm>
          <a:off x="0" y="3498569"/>
          <a:ext cx="8229600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3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создание и организация условий, инициирующих действие учащихся</a:t>
          </a:r>
          <a:endParaRPr lang="ru-RU" sz="33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3498569"/>
        <a:ext cx="8229600" cy="978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0B8AB-2CC4-4E60-8D58-0647F087681D}">
      <dsp:nvSpPr>
        <dsp:cNvPr id="0" name=""/>
        <dsp:cNvSpPr/>
      </dsp:nvSpPr>
      <dsp:spPr>
        <a:xfrm>
          <a:off x="305397" y="0"/>
          <a:ext cx="3461171" cy="310357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E135A-C95C-4F9B-B7CF-07941C448995}">
      <dsp:nvSpPr>
        <dsp:cNvPr id="0" name=""/>
        <dsp:cNvSpPr/>
      </dsp:nvSpPr>
      <dsp:spPr>
        <a:xfrm>
          <a:off x="347" y="931071"/>
          <a:ext cx="1303009" cy="1241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Знания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60949" y="991673"/>
        <a:ext cx="1181805" cy="1120224"/>
      </dsp:txXfrm>
    </dsp:sp>
    <dsp:sp modelId="{04090997-2862-418D-B550-8489C11B7F02}">
      <dsp:nvSpPr>
        <dsp:cNvPr id="0" name=""/>
        <dsp:cNvSpPr/>
      </dsp:nvSpPr>
      <dsp:spPr>
        <a:xfrm>
          <a:off x="1384478" y="931071"/>
          <a:ext cx="1303009" cy="124142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Умения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1445080" y="991673"/>
        <a:ext cx="1181805" cy="1120224"/>
      </dsp:txXfrm>
    </dsp:sp>
    <dsp:sp modelId="{C2F74711-EA3E-4D58-B9FA-A2BCBF448F39}">
      <dsp:nvSpPr>
        <dsp:cNvPr id="0" name=""/>
        <dsp:cNvSpPr/>
      </dsp:nvSpPr>
      <dsp:spPr>
        <a:xfrm>
          <a:off x="2768608" y="931071"/>
          <a:ext cx="1303009" cy="12414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Навыки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2829210" y="991673"/>
        <a:ext cx="1181805" cy="1120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2CEE6-C222-4028-9584-028D776F7FEA}">
      <dsp:nvSpPr>
        <dsp:cNvPr id="0" name=""/>
        <dsp:cNvSpPr/>
      </dsp:nvSpPr>
      <dsp:spPr>
        <a:xfrm>
          <a:off x="360044" y="0"/>
          <a:ext cx="3623079" cy="40639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F3F1A-CD01-44A3-892B-B83F4CF9CA90}">
      <dsp:nvSpPr>
        <dsp:cNvPr id="0" name=""/>
        <dsp:cNvSpPr/>
      </dsp:nvSpPr>
      <dsp:spPr>
        <a:xfrm>
          <a:off x="0" y="2221414"/>
          <a:ext cx="4262446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none" kern="1200" dirty="0" smtClean="0">
              <a:solidFill>
                <a:srgbClr val="660033"/>
              </a:solidFill>
            </a:rPr>
            <a:t>Универсальные учебные  действия</a:t>
          </a:r>
          <a:endParaRPr lang="ru-RU" sz="3600" b="1" u="none" kern="1200" dirty="0">
            <a:solidFill>
              <a:srgbClr val="660033"/>
            </a:solidFill>
          </a:endParaRPr>
        </a:p>
      </dsp:txBody>
      <dsp:txXfrm>
        <a:off x="79355" y="2300769"/>
        <a:ext cx="4103736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8B0B4-E5E3-4B92-BDE9-A64EE65A1C9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F6C-8114-421F-9760-C7E3DA2BF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3F6C-8114-421F-9760-C7E3DA2BF3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55BF-B22C-4E57-8F45-2DBE6129DBB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DA3A-EAF3-48D1-8A0B-960E693D3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32384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E8EE-6AFD-4273-AB07-B66ED0DC0F9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D5F8-ED6E-40BD-8113-B593DB3FA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5455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1740-4DD5-4E41-83A1-1417610E94F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F62B-8EDB-4B8E-8927-41E18ABF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13893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8BEF-C66A-4478-BA88-48D6DB90A816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9BDB-037D-4963-B4E8-ED8916594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9377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CE4-E47E-4F82-BAFB-0C511A693C9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29BA-5DF7-4829-850E-CEF674455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49673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3CBF-9CB7-4F7B-B1EF-D0B62162675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0A2A-59F1-4657-9430-7576895E2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17636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723CA-D067-41DC-BE82-623E73FD747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E564-6081-446B-8E82-9EC9D7F2B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81291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00B0-F4E0-45D8-83E1-DE86AEC268E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85BC-CC7D-4D62-9AAF-9E6474543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71390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A466-58F9-4625-AF9E-093C4F400AE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5500-A4A5-4873-B244-6E65CD908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6944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A72D-2CC1-464C-89C7-A1E7DB7DF9C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1D92-E982-4DFF-9F90-B1BF3BF07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4850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881F-E81D-4275-A896-80A1A65ACEB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8712-0EC3-4344-B910-5C2487995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9778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8071BA-2BA4-47C8-B78C-943DF871AA94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9159C1-C0BA-40B8-A083-F7DA1A76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ota.ru/slovari/info/bts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B%D0%B0%D1%81%D1%81%D0%BD%D0%BE-%D1%83%D1%80%D0%BE%D1%87%D0%BD%D0%B0%D1%8F_%D1%81%D0%B8%D1%81%D1%82%D0%B5%D0%BC%D0%B0_%D0%BE%D0%B1%D1%83%D1%87%D0%B5%D0%BD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ota.ru/slovari/dic/?az=x&amp;word=%F6%E5%EB%E8%EE%E1%F3%F7%E5%ED%E8%FF" TargetMode="External"/><Relationship Id="rId2" Type="http://schemas.openxmlformats.org/officeDocument/2006/relationships/hyperlink" Target="http://www.gramota.ru/slovari/info/a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820472" cy="511630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i="1" dirty="0" smtClean="0">
                <a:effectLst/>
                <a:latin typeface="Times New Roman"/>
                <a:ea typeface="Calibri"/>
              </a:rPr>
              <a:t>ПДС </a:t>
            </a:r>
            <a:r>
              <a:rPr lang="ru-RU" sz="3100" b="1" dirty="0" smtClean="0">
                <a:effectLst/>
                <a:latin typeface="Times New Roman"/>
                <a:ea typeface="Calibri"/>
              </a:rPr>
              <a:t>«Готовность учителя к педагогической деятельности </a:t>
            </a:r>
            <a:br>
              <a:rPr lang="ru-RU" sz="3100" b="1" dirty="0" smtClean="0">
                <a:effectLst/>
                <a:latin typeface="Times New Roman"/>
                <a:ea typeface="Calibri"/>
              </a:rPr>
            </a:br>
            <a:r>
              <a:rPr lang="ru-RU" sz="3100" b="1" dirty="0" smtClean="0">
                <a:effectLst/>
                <a:latin typeface="Times New Roman"/>
                <a:ea typeface="Calibri"/>
              </a:rPr>
              <a:t>в условиях стандартизации. Модуль</a:t>
            </a:r>
            <a:r>
              <a:rPr lang="en-US" sz="3100" b="1" dirty="0" smtClean="0">
                <a:effectLst/>
                <a:latin typeface="Times New Roman"/>
                <a:ea typeface="Calibri"/>
              </a:rPr>
              <a:t> „</a:t>
            </a:r>
            <a:r>
              <a:rPr lang="ru-RU" sz="3100" b="1" dirty="0" smtClean="0">
                <a:effectLst/>
                <a:latin typeface="Times New Roman"/>
                <a:ea typeface="Calibri"/>
              </a:rPr>
              <a:t>Обучение“» </a:t>
            </a:r>
            <a:r>
              <a:rPr lang="ru-RU" sz="3100" b="1" dirty="0" smtClean="0">
                <a:latin typeface="Times New Roman"/>
                <a:ea typeface="Calibri"/>
              </a:rPr>
              <a:t/>
            </a:r>
            <a:br>
              <a:rPr lang="ru-RU" sz="3100" b="1" dirty="0" smtClean="0">
                <a:latin typeface="Times New Roman"/>
                <a:ea typeface="Calibri"/>
              </a:rPr>
            </a:br>
            <a:r>
              <a:rPr lang="ru-RU" sz="3100" b="1" dirty="0" smtClean="0">
                <a:effectLst/>
                <a:latin typeface="Times New Roman"/>
                <a:ea typeface="Calibri"/>
              </a:rPr>
              <a:t>Занятие № 4</a:t>
            </a:r>
            <a:br>
              <a:rPr lang="ru-RU" sz="3100" b="1" dirty="0" smtClean="0">
                <a:effectLst/>
                <a:latin typeface="Times New Roman"/>
                <a:ea typeface="Calibri"/>
              </a:rPr>
            </a:br>
            <a:r>
              <a:rPr lang="ru-RU" sz="2800" b="1" dirty="0" smtClean="0">
                <a:latin typeface="Georgia" pitchFamily="18" charset="0"/>
              </a:rPr>
              <a:t>«Проектирование урока. Анализ урока с учетом требований УУД. Организация и осуществление контроля и оценки учебных достижений в соответствии с ФГОС, формы и методы контроля с учетом дифференциации»</a:t>
            </a:r>
            <a:r>
              <a:rPr lang="ru-RU" sz="2800" dirty="0" smtClean="0">
                <a:latin typeface="Georgia" pitchFamily="18" charset="0"/>
              </a:rPr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effectLst/>
                <a:ea typeface="Calibri"/>
                <a:cs typeface="Times New Roman"/>
              </a:rPr>
              <a:t/>
            </a:r>
            <a:br>
              <a:rPr lang="ru-RU" sz="3100" b="1" dirty="0" smtClean="0">
                <a:effectLst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5853" y="181337"/>
            <a:ext cx="6912768" cy="931021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ДПО «Научно-методический центр»</a:t>
            </a:r>
          </a:p>
          <a:p>
            <a:pPr algn="ctr"/>
            <a:r>
              <a:rPr lang="ru-RU" sz="2400" b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 . Кемерово</a:t>
            </a:r>
            <a:endParaRPr lang="ru-RU" sz="2400" dirty="0">
              <a:solidFill>
                <a:srgbClr val="6B330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72337"/>
            <a:ext cx="2470899" cy="94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068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188640"/>
            <a:ext cx="5842992" cy="536098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Georgia" pitchFamily="18" charset="0"/>
              </a:rPr>
              <a:t>«Только тот учитель может стать мастером своего дела, который хорошо изучит, что должны </a:t>
            </a:r>
            <a:r>
              <a:rPr lang="ru-RU" b="1" dirty="0" smtClean="0">
                <a:latin typeface="Georgia" pitchFamily="18" charset="0"/>
              </a:rPr>
              <a:t>знать</a:t>
            </a:r>
            <a:r>
              <a:rPr lang="ru-RU" dirty="0" smtClean="0">
                <a:latin typeface="Georgia" pitchFamily="18" charset="0"/>
              </a:rPr>
              <a:t> учащиеся и каким </a:t>
            </a:r>
            <a:r>
              <a:rPr lang="ru-RU" b="1" dirty="0" smtClean="0">
                <a:latin typeface="Georgia" pitchFamily="18" charset="0"/>
              </a:rPr>
              <a:t>путем</a:t>
            </a:r>
            <a:r>
              <a:rPr lang="ru-RU" dirty="0" smtClean="0">
                <a:latin typeface="Georgia" pitchFamily="18" charset="0"/>
              </a:rPr>
              <a:t> добиться этих знаний».</a:t>
            </a:r>
          </a:p>
          <a:p>
            <a:pPr eaLnBrk="1" hangingPunct="1"/>
            <a:r>
              <a:rPr lang="ru-RU" dirty="0" smtClean="0">
                <a:latin typeface="Georgia" pitchFamily="18" charset="0"/>
              </a:rPr>
              <a:t>«Подготовка к уроку – это подготовка к руководству </a:t>
            </a:r>
            <a:r>
              <a:rPr lang="ru-RU" b="1" dirty="0" smtClean="0">
                <a:latin typeface="Georgia" pitchFamily="18" charset="0"/>
              </a:rPr>
              <a:t>мышлением</a:t>
            </a:r>
            <a:r>
              <a:rPr lang="ru-RU" dirty="0" smtClean="0">
                <a:latin typeface="Georgia" pitchFamily="18" charset="0"/>
              </a:rPr>
              <a:t> учащихся, а мышление всегда начинается с </a:t>
            </a:r>
            <a:r>
              <a:rPr lang="ru-RU" b="1" dirty="0" smtClean="0">
                <a:latin typeface="Georgia" pitchFamily="18" charset="0"/>
              </a:rPr>
              <a:t>вопроса</a:t>
            </a:r>
            <a:r>
              <a:rPr lang="ru-RU" dirty="0" smtClean="0">
                <a:latin typeface="Georgia" pitchFamily="18" charset="0"/>
              </a:rPr>
              <a:t>».</a:t>
            </a:r>
          </a:p>
          <a:p>
            <a:pPr eaLnBrk="1" hangingPunct="1"/>
            <a:r>
              <a:rPr lang="ru-RU" dirty="0" smtClean="0">
                <a:latin typeface="Georgia" pitchFamily="18" charset="0"/>
              </a:rPr>
              <a:t>         В. А. Сухомлинский</a:t>
            </a:r>
          </a:p>
        </p:txBody>
      </p:sp>
      <p:pic>
        <p:nvPicPr>
          <p:cNvPr id="10242" name="Picture 2" descr="http://img.yakaboo.ua/media/entity/author/cache/2/thumbnail/540x/17f82f742ffe127f42dca9de82fb58b1/s/u/suhomlinskiy_1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467544" y="260648"/>
            <a:ext cx="2200224" cy="317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sz="3600" b="1" dirty="0" smtClean="0">
                <a:latin typeface="Georgia" pitchFamily="18" charset="0"/>
              </a:rPr>
              <a:t>Современный урок</a:t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3600" b="1" dirty="0" smtClean="0">
                <a:latin typeface="Georgia" pitchFamily="18" charset="0"/>
              </a:rPr>
              <a:t>(по Ю. А. </a:t>
            </a:r>
            <a:r>
              <a:rPr lang="ru-RU" sz="3600" b="1" dirty="0" err="1" smtClean="0">
                <a:latin typeface="Georgia" pitchFamily="18" charset="0"/>
              </a:rPr>
              <a:t>Конаржевскому</a:t>
            </a:r>
            <a:r>
              <a:rPr lang="ru-RU" sz="3600" b="1" dirty="0" smtClean="0">
                <a:latin typeface="Georgia" pitchFamily="18" charset="0"/>
              </a:rPr>
              <a:t>)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958011"/>
          </a:xfrm>
        </p:spPr>
        <p:txBody>
          <a:bodyPr/>
          <a:lstStyle/>
          <a:p>
            <a:r>
              <a:rPr lang="ru-RU" dirty="0" smtClean="0"/>
              <a:t>«Современный урок - это, прежде всего, урок, на котором учитель умело использует все возможности для развития </a:t>
            </a:r>
            <a:r>
              <a:rPr lang="ru-RU" b="1" dirty="0" smtClean="0"/>
              <a:t>личности </a:t>
            </a:r>
            <a:r>
              <a:rPr lang="ru-RU" dirty="0" smtClean="0"/>
              <a:t>ученика, ее активного </a:t>
            </a:r>
            <a:r>
              <a:rPr lang="ru-RU" b="1" dirty="0" smtClean="0"/>
              <a:t>умственного роста</a:t>
            </a:r>
            <a:r>
              <a:rPr lang="ru-RU" dirty="0" smtClean="0"/>
              <a:t>, глубокого и осмысленного </a:t>
            </a:r>
            <a:r>
              <a:rPr lang="ru-RU" b="1" dirty="0" smtClean="0"/>
              <a:t>усвоения знаний</a:t>
            </a:r>
            <a:r>
              <a:rPr lang="ru-RU" dirty="0" smtClean="0"/>
              <a:t>, для формирования ее </a:t>
            </a:r>
            <a:r>
              <a:rPr lang="ru-RU" b="1" dirty="0" smtClean="0"/>
              <a:t>нравственных основ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218" name="Picture 2" descr="http://4.bp.blogspot.com/-8KVB8hKF3VY/UzVDAeac7nI/AAAAAAAABR8/bli4d7UmqWI/s1600/img_Kon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5856" y="4221088"/>
            <a:ext cx="1656184" cy="238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500063"/>
            <a:ext cx="8572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– основоположники теории </a:t>
            </a:r>
          </a:p>
          <a:p>
            <a:pPr algn="ctr">
              <a:defRPr/>
            </a:pP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130" y="1777694"/>
            <a:ext cx="1533525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317479" y="3929063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Л.С. Выготский</a:t>
            </a: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840" y="1828962"/>
            <a:ext cx="139065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825430" y="39290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Леонтьев</a:t>
            </a:r>
          </a:p>
        </p:txBody>
      </p:sp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76587"/>
            <a:ext cx="1500188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88224" y="3933398"/>
            <a:ext cx="157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0640" y="4406597"/>
            <a:ext cx="1714500" cy="17859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42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2" y="4497085"/>
            <a:ext cx="1857375" cy="1695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2210447" y="6215063"/>
            <a:ext cx="1705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Гальперин</a:t>
            </a: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339423" y="6297653"/>
            <a:ext cx="1875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Давыдов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941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2933"/>
            <a:ext cx="8820472" cy="37150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442"/>
            <a:ext cx="7992888" cy="6246901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 pitchFamily="18" charset="0"/>
              </a:rPr>
              <a:t>Сущность системно-деятельностного подхода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 pitchFamily="18" charset="0"/>
              </a:rPr>
              <a:t>Системно-деятельностный подход основывается на теоретических положениях  концепции Л.С.Выготского, А.Н. Леонтьева, Д.Б. Эльконина, В.В.Давыдова и П.Я. Гальперина,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ea typeface="Calibri"/>
                <a:cs typeface="Times New Roman" pitchFamily="18" charset="0"/>
              </a:rPr>
              <a:t>раскрывающих основные психологические закономерности процесса обучения и структуру учебной деятельности учащихся с учетом возрастного развития детей и подростков.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 pitchFamily="18" charset="0"/>
              </a:rPr>
              <a:t>Основная идея  этого подхода заключается в том, что главный результат образования – это не отдельные знания, умения и навыки, а 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 pitchFamily="18" charset="0"/>
              </a:rPr>
              <a:t>способность и готовность человека к эффективной и продуктивной деятельности в различных социально значимых ситуациях</a:t>
            </a: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Georgia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79"/>
            <a:ext cx="683568" cy="53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8652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32656"/>
          <a:ext cx="8964488" cy="6084186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826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Традиционное обучение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Инновационное обучение,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системно-деятельностный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подход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1) базируется на принципе доступности;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2) учащийся выступает в роли объекта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педагогической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деятельности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3) ориентировано на усвоение определенной суммы знаний;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4) развивает обыденное мышление, эмпирический способ познания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5) решая конкретно-практические задачи, учащиеся усваивают частные способы;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6) в результате формируется индивид – человек, способный к исполнительской деятельности.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1) опирается на зону ближайшего развития;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2) учащийся действует как субъект собственной учебной деятельности;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3) нацелено на усвоение способов познания как конечной цели учения;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4) развивает теоретическое мышление и теоретический способ познания;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5) на первый план выступают учебные задачи, решая их учащиеся, усваивают общие способы умственной деятельности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6) формируется личность, способная к самостоятельной творческой деятельности.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573" y="188640"/>
            <a:ext cx="7406640" cy="295974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«Процесс учения - это процесс деятельности ученика, направленный на становление его сознания и его личности в целом. Вот что такое «системно - деятельностный» подход в образовании!»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А. Г.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Асмолов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4" descr="F:\8 февраля семинар\8 февраля семинар\Новая папка\Изображение 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4286280" cy="2413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057463" y="4797152"/>
            <a:ext cx="3434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/>
              <a:t>Алекса́ндр</a:t>
            </a:r>
            <a:r>
              <a:rPr lang="ru-RU" sz="1200" b="1" dirty="0"/>
              <a:t> </a:t>
            </a:r>
            <a:r>
              <a:rPr lang="ru-RU" sz="1200" b="1" dirty="0" err="1"/>
              <a:t>Григо́рьевич</a:t>
            </a:r>
            <a:r>
              <a:rPr lang="ru-RU" sz="1200" b="1" dirty="0"/>
              <a:t> </a:t>
            </a:r>
            <a:r>
              <a:rPr lang="ru-RU" sz="1200" b="1" dirty="0" err="1"/>
              <a:t>Асмо́лов</a:t>
            </a:r>
            <a:r>
              <a:rPr lang="ru-RU" sz="1200" dirty="0"/>
              <a:t> </a:t>
            </a:r>
            <a:r>
              <a:rPr lang="ru-RU" sz="1200" dirty="0" smtClean="0"/>
              <a:t>— </a:t>
            </a:r>
            <a:r>
              <a:rPr lang="ru-RU" sz="1200" dirty="0"/>
              <a:t>российский </a:t>
            </a:r>
            <a:r>
              <a:rPr lang="ru-RU" sz="1200" dirty="0" smtClean="0"/>
              <a:t>психолог</a:t>
            </a:r>
            <a:r>
              <a:rPr lang="ru-RU" sz="1200" dirty="0"/>
              <a:t>,</a:t>
            </a:r>
            <a:r>
              <a:rPr lang="ru-RU" sz="1200" dirty="0" smtClean="0"/>
              <a:t> </a:t>
            </a:r>
            <a:r>
              <a:rPr lang="ru-RU" sz="1200" dirty="0"/>
              <a:t>политик и учёный. Академик Российской академии образования, заведующий кафедрой психологии личности МГУ имени М. В. Ломоносова, директор Федерального государственного учреждения «Федеральный институт развития образования» (ФИРО). Член Президиума Российской академии </a:t>
            </a:r>
            <a:r>
              <a:rPr lang="ru-RU" sz="1200" dirty="0" smtClean="0"/>
              <a:t>образования.</a:t>
            </a:r>
            <a:endParaRPr lang="ru-RU" sz="1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7702817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836712"/>
            <a:ext cx="7056784" cy="480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меняется  в образовании с переходом на системно-деятельностный подход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 marL="514350" lvl="0" indent="-51435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  и задачи образования</a:t>
            </a:r>
          </a:p>
          <a:p>
            <a:pPr marL="514350" lvl="0" indent="-51435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Структура  деятельностного урока</a:t>
            </a:r>
          </a:p>
          <a:p>
            <a:pPr marL="514350" lvl="0" indent="-51435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Типы  современных уроков</a:t>
            </a:r>
          </a:p>
          <a:p>
            <a:pPr marL="514350" lvl="0" indent="-51435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Образовательный результат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88" y="319179"/>
            <a:ext cx="665820" cy="51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7794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деятельностного подхода перед педагогом стоят следующие задачи:</a:t>
            </a:r>
            <a:br>
              <a:rPr lang="ru-RU" sz="2800" b="1" dirty="0" smtClean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09625"/>
            <a:ext cx="8229600" cy="488600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создать условия  для того, чтобы сделать процесс приобретения знаний учеником  </a:t>
            </a:r>
            <a:r>
              <a:rPr lang="ru-RU" sz="36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мотивированным</a:t>
            </a:r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учить учеников самостоятельно </a:t>
            </a:r>
            <a:r>
              <a:rPr lang="ru-RU" sz="30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ставить </a:t>
            </a:r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перед собой </a:t>
            </a:r>
            <a:r>
              <a:rPr lang="ru-RU" sz="36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0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0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sz="36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пути</a:t>
            </a:r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, в том числе средства, ее достижения;</a:t>
            </a:r>
          </a:p>
          <a:p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помогать ученикам сформировать у себя  </a:t>
            </a:r>
            <a:r>
              <a:rPr lang="ru-RU" sz="36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умения контроля и самоконтроля</a:t>
            </a:r>
            <a:r>
              <a:rPr lang="ru-RU" sz="36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ru-RU" sz="36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самооценки</a:t>
            </a:r>
            <a:r>
              <a:rPr lang="ru-RU" sz="30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>
              <a:solidFill>
                <a:srgbClr val="6B33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976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mustudyabroad.files.wordpress.com/2011/04/img_9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48981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современном уроке –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проблемно-поисковая, исследовательская и проектная деятельность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41649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 современном уроке –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радость открытия!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9938" name="Picture 2" descr="http://video-spred.ru/uploads/images/g/a/l/galja_solnishko_luchistoe_s_dnem_rozhdenija_pust_dushu_greet_nastroenie_vesenn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298003" cy="50384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учитель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5468077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://rudocs.exdat.com/data/227/226660/226660_html_m730c94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9648"/>
            <a:ext cx="49139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6" name="Picture 8" descr="http://psyh-olog.ru/wp-content/uploads/2014/09/%D0%9F%D1%80%D0%BE%D0%B1%D0%BB%D0%B5%D0%BC%D1%8B-%D1%81%D0%BE%D0%B2%D1%80%D0%B5%D0%BC%D0%B5%D0%BD%D0%BD%D0%BE%D0%B3%D0%BE-%D0%BE%D0%B1%D1%80%D0%B0%D0%B7%D0%BE%D0%B2%D0%B0%D0%BD%D0%B8%D1%8F-%D1%81%D0%BF%D0%BE%D1%80%D1%8B-%D1%81-%D1%83%D1%87%D0%B8%D1%82%D0%B5%D0%BB%D0%B5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059" y="1052736"/>
            <a:ext cx="5042941" cy="333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976664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Взаимодействие!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Современный урок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– это такой урок, на котором у обучающихся возникает самостоятельная цель, мотивирующая их к активному поиску, исследованию, разрешению возникшей на уроке проблемы благодаря хорошо продуманной учителем организации деятельности учеников, формирующей системное мышление.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Педагог – </a:t>
            </a:r>
            <a:r>
              <a:rPr lang="ru-RU" sz="4000" b="1" i="1" dirty="0" smtClean="0">
                <a:solidFill>
                  <a:srgbClr val="C00000"/>
                </a:solidFill>
              </a:rPr>
              <a:t>организатор</a:t>
            </a:r>
            <a:r>
              <a:rPr lang="ru-RU" sz="4000" dirty="0" smtClean="0"/>
              <a:t> и </a:t>
            </a:r>
            <a:r>
              <a:rPr lang="ru-RU" sz="4000" b="1" i="1" dirty="0" smtClean="0">
                <a:solidFill>
                  <a:srgbClr val="C00000"/>
                </a:solidFill>
              </a:rPr>
              <a:t>помощник, он </a:t>
            </a:r>
            <a:r>
              <a:rPr lang="ru-RU" sz="4000" b="1" i="1" dirty="0" smtClean="0"/>
              <a:t>не даёт</a:t>
            </a:r>
            <a:r>
              <a:rPr lang="ru-RU" sz="4000" dirty="0" smtClean="0"/>
              <a:t> готовых знаний, но </a:t>
            </a:r>
            <a:r>
              <a:rPr lang="ru-RU" sz="4000" b="1" i="1" dirty="0" smtClean="0"/>
              <a:t>побуждает</a:t>
            </a:r>
            <a:r>
              <a:rPr lang="ru-RU" sz="4000" dirty="0" smtClean="0"/>
              <a:t> участников </a:t>
            </a:r>
            <a:r>
              <a:rPr lang="ru-RU" sz="4000" dirty="0" smtClean="0"/>
              <a:t>образовательно</a:t>
            </a:r>
            <a:r>
              <a:rPr lang="ru-RU" sz="4000" dirty="0"/>
              <a:t>й</a:t>
            </a:r>
            <a:r>
              <a:rPr lang="ru-RU" sz="4000" dirty="0" smtClean="0"/>
              <a:t> деятельности </a:t>
            </a:r>
            <a:r>
              <a:rPr lang="ru-RU" sz="4000" dirty="0" smtClean="0"/>
              <a:t>к самостоятельному поиску.</a:t>
            </a:r>
            <a:endParaRPr lang="ru-RU" sz="4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3500438"/>
            <a:ext cx="7258050" cy="2509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bg1"/>
                </a:solidFill>
              </a:rPr>
              <a:t>      ,, </a:t>
            </a:r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64515" name="Picture 4" descr="http://im4-tub-ru.yandex.net/i?id=184817762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81363"/>
            <a:ext cx="475138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ja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1363"/>
            <a:ext cx="2209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6108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5805264"/>
            <a:ext cx="6984776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B3305"/>
                </a:solidFill>
              </a:rPr>
              <a:t>Словарь - справочник воспитателя/ Авт.-сост. С. С. Степанов. - М.:ТЦ Сфера, 2008.</a:t>
            </a:r>
          </a:p>
          <a:p>
            <a:r>
              <a:rPr lang="ru-RU" sz="1400" b="1" dirty="0" smtClean="0">
                <a:solidFill>
                  <a:srgbClr val="6B3305"/>
                </a:solidFill>
              </a:rPr>
              <a:t>Давыдов В.В. Проблемы развивающего обучения. (Приложение). М., 1986.</a:t>
            </a:r>
            <a:r>
              <a:rPr lang="ru-RU" sz="1400" b="1" baseline="30000" dirty="0" smtClean="0">
                <a:solidFill>
                  <a:srgbClr val="6B3305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6B3305"/>
                </a:solidFill>
              </a:rPr>
              <a:t>Леонтьев А.Н. Деятельность. Сознание. Личность. М., 1977.</a:t>
            </a:r>
          </a:p>
          <a:p>
            <a:endParaRPr lang="ru-RU" sz="1400" b="1" baseline="30000" dirty="0" smtClean="0">
              <a:solidFill>
                <a:srgbClr val="000099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85397"/>
              </p:ext>
            </p:extLst>
          </p:nvPr>
        </p:nvGraphicFramePr>
        <p:xfrm>
          <a:off x="375727" y="6206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OurNewScho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"/>
            <a:ext cx="899592" cy="69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3180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764704"/>
            <a:ext cx="5915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latin typeface="Georgia" pitchFamily="18" charset="0"/>
              </a:rPr>
              <a:t>Процесс обучения представляет очень сложную, динамичную совокупность действий педагога и учащихся. </a:t>
            </a:r>
            <a:endParaRPr lang="ru-RU" dirty="0" smtClean="0">
              <a:latin typeface="Georgia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Georgia" pitchFamily="18" charset="0"/>
              </a:rPr>
              <a:t>Чтобы </a:t>
            </a:r>
            <a:r>
              <a:rPr lang="ru-RU" dirty="0">
                <a:latin typeface="Georgia" pitchFamily="18" charset="0"/>
              </a:rPr>
              <a:t>иметь возможность правильно поставить его и руководить им, </a:t>
            </a:r>
            <a:r>
              <a:rPr lang="ru-RU" dirty="0" smtClean="0">
                <a:latin typeface="Georgia" pitchFamily="18" charset="0"/>
              </a:rPr>
              <a:t>необходимо </a:t>
            </a:r>
            <a:r>
              <a:rPr lang="ru-RU" dirty="0">
                <a:latin typeface="Georgia" pitchFamily="18" charset="0"/>
              </a:rPr>
              <a:t>ясно представлять его структуру, составные части  и закономерные связи между ними.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Georgia" pitchFamily="18" charset="0"/>
              </a:rPr>
              <a:t>                          </a:t>
            </a:r>
            <a:r>
              <a:rPr lang="ru-RU" dirty="0">
                <a:latin typeface="Georgia" pitchFamily="18" charset="0"/>
              </a:rPr>
              <a:t>М</a:t>
            </a:r>
            <a:r>
              <a:rPr lang="ru-RU" dirty="0" smtClean="0">
                <a:latin typeface="Georgia" pitchFamily="18" charset="0"/>
              </a:rPr>
              <a:t>. А</a:t>
            </a:r>
            <a:r>
              <a:rPr lang="ru-RU" dirty="0">
                <a:latin typeface="Georgia" pitchFamily="18" charset="0"/>
              </a:rPr>
              <a:t>. Данилов</a:t>
            </a:r>
          </a:p>
        </p:txBody>
      </p:sp>
      <p:pic>
        <p:nvPicPr>
          <p:cNvPr id="71682" name="Picture 2" descr="http://elib.gnpbu.ru/nasledie/dani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905000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b="1" dirty="0" smtClean="0"/>
              <a:t>В соответствии с требованиями ФГОС ООО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7826" name="Picture 2" descr="http://player.myshared.ru/24/1270981/data/images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90437"/>
            <a:ext cx="7881165" cy="6067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2308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Мотивация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(самоопределение) к учебной деятельности.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процессе усвоения знаний самым существенным звеном становится учебная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мотивация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24528" cy="47146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Создать у учащегося положительную мотивацию к деятельности на уроке можно за счет: 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позитивного эмоционального фона; 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актуализации опорных знаний; 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постановки проблемы; 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создания на уроке "точки удивления"; 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искусственного создания затруднений, которые хочется преодолеть; </a:t>
            </a:r>
          </a:p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вовлечения учащихся в постановку целей урока через организацию методической цепочки: удивление - интерес - мотив - цель - собственная учебная задача.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Условия соблюдения </a:t>
            </a:r>
            <a:r>
              <a:rPr lang="ru-RU" b="1" dirty="0" err="1" smtClean="0"/>
              <a:t>деятельностного</a:t>
            </a:r>
            <a:r>
              <a:rPr lang="ru-RU" b="1" dirty="0" smtClean="0"/>
              <a:t> подхода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уче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417368" cy="4824536"/>
          </a:xfrm>
          <a:prstGeom prst="rect">
            <a:avLst/>
          </a:prstGeom>
          <a:noFill/>
        </p:spPr>
      </p:pic>
      <p:pic>
        <p:nvPicPr>
          <p:cNvPr id="68612" name="Picture 4" descr="уче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4664"/>
            <a:ext cx="1995387" cy="4104456"/>
          </a:xfrm>
          <a:prstGeom prst="rect">
            <a:avLst/>
          </a:prstGeom>
          <a:noFill/>
        </p:spPr>
      </p:pic>
      <p:pic>
        <p:nvPicPr>
          <p:cNvPr id="68614" name="Picture 6" descr="ученица первокла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2433085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ru-RU" sz="4000" b="1" dirty="0" smtClean="0"/>
              <a:t>1. </a:t>
            </a:r>
            <a:r>
              <a:rPr lang="ru-RU" sz="4000" dirty="0" smtClean="0"/>
              <a:t>«Прежде чем вводить новое знание, надо создать ситуацию… необходимости его появления».</a:t>
            </a:r>
          </a:p>
          <a:p>
            <a:r>
              <a:rPr lang="ru-RU" sz="4000" b="1" dirty="0" smtClean="0"/>
              <a:t>2. </a:t>
            </a:r>
            <a:r>
              <a:rPr lang="ru-RU" sz="4000" dirty="0" smtClean="0"/>
              <a:t>«Не вводить знания в готовом виде. Даже если нет никакой возможности повести детей к открытию нового, всегда есть возможность создать ситуацию поиска…» </a:t>
            </a:r>
          </a:p>
          <a:p>
            <a:pPr algn="r"/>
            <a:r>
              <a:rPr lang="ru-RU" sz="4000" dirty="0" smtClean="0"/>
              <a:t>Г. А. </a:t>
            </a:r>
            <a:r>
              <a:rPr lang="ru-RU" sz="4000" dirty="0" err="1" smtClean="0"/>
              <a:t>Цукерман</a:t>
            </a:r>
            <a:endParaRPr lang="ru-RU" sz="4000" dirty="0"/>
          </a:p>
        </p:txBody>
      </p:sp>
    </p:spTree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ru-RU" sz="4000" b="1" dirty="0" smtClean="0"/>
              <a:t>3. </a:t>
            </a:r>
            <a:r>
              <a:rPr lang="ru-RU" sz="4000" dirty="0" smtClean="0"/>
              <a:t>Помощь в открытии и освоении способа действия.</a:t>
            </a:r>
          </a:p>
          <a:p>
            <a:r>
              <a:rPr lang="ru-RU" sz="4000" b="1" dirty="0"/>
              <a:t>4</a:t>
            </a:r>
            <a:r>
              <a:rPr lang="ru-RU" sz="4000" b="1" dirty="0" smtClean="0"/>
              <a:t>. </a:t>
            </a:r>
            <a:r>
              <a:rPr lang="ru-RU" sz="4000" dirty="0" smtClean="0"/>
              <a:t>Формирование самоконтроля – как после выполнения действий, так и по ходу выполнения.</a:t>
            </a:r>
          </a:p>
          <a:p>
            <a:r>
              <a:rPr lang="ru-RU" sz="4000" b="1" dirty="0"/>
              <a:t>5</a:t>
            </a:r>
            <a:r>
              <a:rPr lang="ru-RU" sz="4000" b="1" dirty="0" smtClean="0"/>
              <a:t>. </a:t>
            </a:r>
            <a:r>
              <a:rPr lang="ru-RU" sz="4000" dirty="0" smtClean="0"/>
              <a:t>Включение содержания обучения в контекст решения значимых жизненных задач. </a:t>
            </a:r>
          </a:p>
          <a:p>
            <a:endParaRPr lang="ru-RU" sz="4000" dirty="0" smtClean="0"/>
          </a:p>
        </p:txBody>
      </p:sp>
    </p:spTree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структура  деятельностного урока</a:t>
            </a:r>
            <a:endParaRPr lang="ru-RU" sz="36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013576" cy="53732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1. Создание проблемной ситуации</a:t>
            </a:r>
          </a:p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2. Целевая установка</a:t>
            </a:r>
          </a:p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3. Мотивирование к деятельности</a:t>
            </a:r>
          </a:p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4. Проектирование решений проблемной ситуации</a:t>
            </a:r>
          </a:p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5. Выполнение действий</a:t>
            </a:r>
          </a:p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6. Анализ результатов деятельности</a:t>
            </a:r>
          </a:p>
          <a:p>
            <a:pPr>
              <a:buNone/>
            </a:pPr>
            <a:r>
              <a:rPr lang="ru-RU" sz="28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7. Подведение итогов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7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4" y="1"/>
            <a:ext cx="899592" cy="61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1134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r>
              <a:rPr lang="ru-RU" b="1" dirty="0" err="1" smtClean="0"/>
              <a:t>Целеполагание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/>
          <a:lstStyle/>
          <a:p>
            <a:r>
              <a:rPr lang="ru-RU" sz="2800" dirty="0" smtClean="0"/>
              <a:t>– процесс формулирования и развёртывания цели, логико-конструктивная операция, которая имеет </a:t>
            </a:r>
            <a:r>
              <a:rPr lang="ru-RU" sz="2800" b="1" u="sng" dirty="0" smtClean="0"/>
              <a:t>следующий алгоритм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- анализ учебной ситуации;</a:t>
            </a:r>
          </a:p>
          <a:p>
            <a:r>
              <a:rPr lang="ru-RU" sz="2800" dirty="0" smtClean="0"/>
              <a:t>- учёт соответствующих нормативных документов;</a:t>
            </a:r>
          </a:p>
          <a:p>
            <a:r>
              <a:rPr lang="ru-RU" sz="2800" dirty="0" smtClean="0"/>
              <a:t>- установление на этой основе потребностей и интересов, подлежащих удовлетворению;</a:t>
            </a:r>
          </a:p>
          <a:p>
            <a:r>
              <a:rPr lang="ru-RU" sz="2800" dirty="0" smtClean="0"/>
              <a:t>- выяснение имеющихся для этого ресурсов;</a:t>
            </a:r>
          </a:p>
          <a:p>
            <a:r>
              <a:rPr lang="ru-RU" sz="2800" dirty="0" smtClean="0"/>
              <a:t>- выбор тех из них, которые наиболее эффективны и технологичны;</a:t>
            </a:r>
          </a:p>
          <a:p>
            <a:r>
              <a:rPr lang="ru-RU" sz="2800" dirty="0" smtClean="0"/>
              <a:t>- формулировка цели.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Целеосуществление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процесс, в ходе которого цель из внутренней цели человека переходит в своё следствие – в фактическое поведение человека, где и формируется тот или иной конечный результат его деятельности. </a:t>
            </a:r>
          </a:p>
          <a:p>
            <a:endParaRPr lang="ru-RU" dirty="0"/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1511300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347864" y="4653136"/>
            <a:ext cx="1224161" cy="1179215"/>
            <a:chOff x="240" y="384"/>
            <a:chExt cx="804" cy="576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 flipH="1">
              <a:off x="903" y="640"/>
              <a:ext cx="85" cy="95"/>
            </a:xfrm>
            <a:custGeom>
              <a:avLst/>
              <a:gdLst>
                <a:gd name="T0" fmla="*/ 0 w 200"/>
                <a:gd name="T1" fmla="*/ 27 h 238"/>
                <a:gd name="T2" fmla="*/ 9 w 200"/>
                <a:gd name="T3" fmla="*/ 38 h 238"/>
                <a:gd name="T4" fmla="*/ 36 w 200"/>
                <a:gd name="T5" fmla="*/ 7 h 238"/>
                <a:gd name="T6" fmla="*/ 29 w 200"/>
                <a:gd name="T7" fmla="*/ 0 h 238"/>
                <a:gd name="T8" fmla="*/ 28 w 200"/>
                <a:gd name="T9" fmla="*/ 0 h 238"/>
                <a:gd name="T10" fmla="*/ 24 w 200"/>
                <a:gd name="T11" fmla="*/ 2 h 238"/>
                <a:gd name="T12" fmla="*/ 19 w 200"/>
                <a:gd name="T13" fmla="*/ 4 h 238"/>
                <a:gd name="T14" fmla="*/ 14 w 200"/>
                <a:gd name="T15" fmla="*/ 7 h 238"/>
                <a:gd name="T16" fmla="*/ 9 w 200"/>
                <a:gd name="T17" fmla="*/ 11 h 238"/>
                <a:gd name="T18" fmla="*/ 4 w 200"/>
                <a:gd name="T19" fmla="*/ 16 h 238"/>
                <a:gd name="T20" fmla="*/ 0 w 200"/>
                <a:gd name="T21" fmla="*/ 21 h 238"/>
                <a:gd name="T22" fmla="*/ 0 w 200"/>
                <a:gd name="T23" fmla="*/ 27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38"/>
                <a:gd name="T38" fmla="*/ 200 w 200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 flipH="1">
              <a:off x="395" y="829"/>
              <a:ext cx="640" cy="121"/>
            </a:xfrm>
            <a:custGeom>
              <a:avLst/>
              <a:gdLst>
                <a:gd name="T0" fmla="*/ 269 w 1510"/>
                <a:gd name="T1" fmla="*/ 49 h 300"/>
                <a:gd name="T2" fmla="*/ 261 w 1510"/>
                <a:gd name="T3" fmla="*/ 48 h 300"/>
                <a:gd name="T4" fmla="*/ 248 w 1510"/>
                <a:gd name="T5" fmla="*/ 46 h 300"/>
                <a:gd name="T6" fmla="*/ 231 w 1510"/>
                <a:gd name="T7" fmla="*/ 45 h 300"/>
                <a:gd name="T8" fmla="*/ 213 w 1510"/>
                <a:gd name="T9" fmla="*/ 43 h 300"/>
                <a:gd name="T10" fmla="*/ 193 w 1510"/>
                <a:gd name="T11" fmla="*/ 41 h 300"/>
                <a:gd name="T12" fmla="*/ 175 w 1510"/>
                <a:gd name="T13" fmla="*/ 40 h 300"/>
                <a:gd name="T14" fmla="*/ 159 w 1510"/>
                <a:gd name="T15" fmla="*/ 39 h 300"/>
                <a:gd name="T16" fmla="*/ 150 w 1510"/>
                <a:gd name="T17" fmla="*/ 41 h 300"/>
                <a:gd name="T18" fmla="*/ 145 w 1510"/>
                <a:gd name="T19" fmla="*/ 45 h 300"/>
                <a:gd name="T20" fmla="*/ 141 w 1510"/>
                <a:gd name="T21" fmla="*/ 48 h 300"/>
                <a:gd name="T22" fmla="*/ 136 w 1510"/>
                <a:gd name="T23" fmla="*/ 48 h 300"/>
                <a:gd name="T24" fmla="*/ 131 w 1510"/>
                <a:gd name="T25" fmla="*/ 48 h 300"/>
                <a:gd name="T26" fmla="*/ 126 w 1510"/>
                <a:gd name="T27" fmla="*/ 46 h 300"/>
                <a:gd name="T28" fmla="*/ 122 w 1510"/>
                <a:gd name="T29" fmla="*/ 43 h 300"/>
                <a:gd name="T30" fmla="*/ 118 w 1510"/>
                <a:gd name="T31" fmla="*/ 38 h 300"/>
                <a:gd name="T32" fmla="*/ 0 w 1510"/>
                <a:gd name="T33" fmla="*/ 40 h 300"/>
                <a:gd name="T34" fmla="*/ 7 w 1510"/>
                <a:gd name="T35" fmla="*/ 22 h 300"/>
                <a:gd name="T36" fmla="*/ 9 w 1510"/>
                <a:gd name="T37" fmla="*/ 12 h 300"/>
                <a:gd name="T38" fmla="*/ 8 w 1510"/>
                <a:gd name="T39" fmla="*/ 4 h 300"/>
                <a:gd name="T40" fmla="*/ 14 w 1510"/>
                <a:gd name="T41" fmla="*/ 0 h 300"/>
                <a:gd name="T42" fmla="*/ 20 w 1510"/>
                <a:gd name="T43" fmla="*/ 0 h 300"/>
                <a:gd name="T44" fmla="*/ 28 w 1510"/>
                <a:gd name="T45" fmla="*/ 0 h 300"/>
                <a:gd name="T46" fmla="*/ 36 w 1510"/>
                <a:gd name="T47" fmla="*/ 0 h 300"/>
                <a:gd name="T48" fmla="*/ 45 w 1510"/>
                <a:gd name="T49" fmla="*/ 0 h 300"/>
                <a:gd name="T50" fmla="*/ 54 w 1510"/>
                <a:gd name="T51" fmla="*/ 0 h 300"/>
                <a:gd name="T52" fmla="*/ 62 w 1510"/>
                <a:gd name="T53" fmla="*/ 1 h 300"/>
                <a:gd name="T54" fmla="*/ 69 w 1510"/>
                <a:gd name="T55" fmla="*/ 1 h 300"/>
                <a:gd name="T56" fmla="*/ 75 w 1510"/>
                <a:gd name="T57" fmla="*/ 1 h 300"/>
                <a:gd name="T58" fmla="*/ 81 w 1510"/>
                <a:gd name="T59" fmla="*/ 1 h 300"/>
                <a:gd name="T60" fmla="*/ 89 w 1510"/>
                <a:gd name="T61" fmla="*/ 1 h 300"/>
                <a:gd name="T62" fmla="*/ 97 w 1510"/>
                <a:gd name="T63" fmla="*/ 1 h 300"/>
                <a:gd name="T64" fmla="*/ 106 w 1510"/>
                <a:gd name="T65" fmla="*/ 2 h 300"/>
                <a:gd name="T66" fmla="*/ 114 w 1510"/>
                <a:gd name="T67" fmla="*/ 3 h 300"/>
                <a:gd name="T68" fmla="*/ 123 w 1510"/>
                <a:gd name="T69" fmla="*/ 5 h 300"/>
                <a:gd name="T70" fmla="*/ 130 w 1510"/>
                <a:gd name="T71" fmla="*/ 8 h 300"/>
                <a:gd name="T72" fmla="*/ 140 w 1510"/>
                <a:gd name="T73" fmla="*/ 8 h 300"/>
                <a:gd name="T74" fmla="*/ 152 w 1510"/>
                <a:gd name="T75" fmla="*/ 3 h 300"/>
                <a:gd name="T76" fmla="*/ 163 w 1510"/>
                <a:gd name="T77" fmla="*/ 1 h 300"/>
                <a:gd name="T78" fmla="*/ 172 w 1510"/>
                <a:gd name="T79" fmla="*/ 0 h 300"/>
                <a:gd name="T80" fmla="*/ 179 w 1510"/>
                <a:gd name="T81" fmla="*/ 0 h 300"/>
                <a:gd name="T82" fmla="*/ 186 w 1510"/>
                <a:gd name="T83" fmla="*/ 1 h 300"/>
                <a:gd name="T84" fmla="*/ 192 w 1510"/>
                <a:gd name="T85" fmla="*/ 3 h 300"/>
                <a:gd name="T86" fmla="*/ 198 w 1510"/>
                <a:gd name="T87" fmla="*/ 4 h 300"/>
                <a:gd name="T88" fmla="*/ 203 w 1510"/>
                <a:gd name="T89" fmla="*/ 6 h 300"/>
                <a:gd name="T90" fmla="*/ 209 w 1510"/>
                <a:gd name="T91" fmla="*/ 8 h 300"/>
                <a:gd name="T92" fmla="*/ 214 w 1510"/>
                <a:gd name="T93" fmla="*/ 9 h 300"/>
                <a:gd name="T94" fmla="*/ 220 w 1510"/>
                <a:gd name="T95" fmla="*/ 10 h 300"/>
                <a:gd name="T96" fmla="*/ 226 w 1510"/>
                <a:gd name="T97" fmla="*/ 12 h 300"/>
                <a:gd name="T98" fmla="*/ 231 w 1510"/>
                <a:gd name="T99" fmla="*/ 12 h 300"/>
                <a:gd name="T100" fmla="*/ 236 w 1510"/>
                <a:gd name="T101" fmla="*/ 13 h 300"/>
                <a:gd name="T102" fmla="*/ 240 w 1510"/>
                <a:gd name="T103" fmla="*/ 13 h 300"/>
                <a:gd name="T104" fmla="*/ 244 w 1510"/>
                <a:gd name="T105" fmla="*/ 13 h 300"/>
                <a:gd name="T106" fmla="*/ 252 w 1510"/>
                <a:gd name="T107" fmla="*/ 10 h 300"/>
                <a:gd name="T108" fmla="*/ 260 w 1510"/>
                <a:gd name="T109" fmla="*/ 9 h 300"/>
                <a:gd name="T110" fmla="*/ 267 w 1510"/>
                <a:gd name="T111" fmla="*/ 9 h 300"/>
                <a:gd name="T112" fmla="*/ 269 w 1510"/>
                <a:gd name="T113" fmla="*/ 19 h 300"/>
                <a:gd name="T114" fmla="*/ 271 w 1510"/>
                <a:gd name="T115" fmla="*/ 42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0"/>
                <a:gd name="T175" fmla="*/ 0 h 300"/>
                <a:gd name="T176" fmla="*/ 1510 w 1510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 flipH="1">
              <a:off x="240" y="384"/>
              <a:ext cx="805" cy="577"/>
            </a:xfrm>
            <a:custGeom>
              <a:avLst/>
              <a:gdLst>
                <a:gd name="T0" fmla="*/ 318 w 1896"/>
                <a:gd name="T1" fmla="*/ 83 h 1441"/>
                <a:gd name="T2" fmla="*/ 304 w 1896"/>
                <a:gd name="T3" fmla="*/ 79 h 1441"/>
                <a:gd name="T4" fmla="*/ 298 w 1896"/>
                <a:gd name="T5" fmla="*/ 49 h 1441"/>
                <a:gd name="T6" fmla="*/ 291 w 1896"/>
                <a:gd name="T7" fmla="*/ 32 h 1441"/>
                <a:gd name="T8" fmla="*/ 279 w 1896"/>
                <a:gd name="T9" fmla="*/ 16 h 1441"/>
                <a:gd name="T10" fmla="*/ 262 w 1896"/>
                <a:gd name="T11" fmla="*/ 5 h 1441"/>
                <a:gd name="T12" fmla="*/ 208 w 1896"/>
                <a:gd name="T13" fmla="*/ 6 h 1441"/>
                <a:gd name="T14" fmla="*/ 166 w 1896"/>
                <a:gd name="T15" fmla="*/ 23 h 1441"/>
                <a:gd name="T16" fmla="*/ 151 w 1896"/>
                <a:gd name="T17" fmla="*/ 7 h 1441"/>
                <a:gd name="T18" fmla="*/ 123 w 1896"/>
                <a:gd name="T19" fmla="*/ 0 h 1441"/>
                <a:gd name="T20" fmla="*/ 90 w 1896"/>
                <a:gd name="T21" fmla="*/ 5 h 1441"/>
                <a:gd name="T22" fmla="*/ 62 w 1896"/>
                <a:gd name="T23" fmla="*/ 25 h 1441"/>
                <a:gd name="T24" fmla="*/ 59 w 1896"/>
                <a:gd name="T25" fmla="*/ 52 h 1441"/>
                <a:gd name="T26" fmla="*/ 42 w 1896"/>
                <a:gd name="T27" fmla="*/ 70 h 1441"/>
                <a:gd name="T28" fmla="*/ 20 w 1896"/>
                <a:gd name="T29" fmla="*/ 80 h 1441"/>
                <a:gd name="T30" fmla="*/ 3 w 1896"/>
                <a:gd name="T31" fmla="*/ 100 h 1441"/>
                <a:gd name="T32" fmla="*/ 25 w 1896"/>
                <a:gd name="T33" fmla="*/ 132 h 1441"/>
                <a:gd name="T34" fmla="*/ 35 w 1896"/>
                <a:gd name="T35" fmla="*/ 113 h 1441"/>
                <a:gd name="T36" fmla="*/ 54 w 1896"/>
                <a:gd name="T37" fmla="*/ 107 h 1441"/>
                <a:gd name="T38" fmla="*/ 39 w 1896"/>
                <a:gd name="T39" fmla="*/ 119 h 1441"/>
                <a:gd name="T40" fmla="*/ 32 w 1896"/>
                <a:gd name="T41" fmla="*/ 152 h 1441"/>
                <a:gd name="T42" fmla="*/ 11 w 1896"/>
                <a:gd name="T43" fmla="*/ 177 h 1441"/>
                <a:gd name="T44" fmla="*/ 10 w 1896"/>
                <a:gd name="T45" fmla="*/ 192 h 1441"/>
                <a:gd name="T46" fmla="*/ 11 w 1896"/>
                <a:gd name="T47" fmla="*/ 200 h 1441"/>
                <a:gd name="T48" fmla="*/ 66 w 1896"/>
                <a:gd name="T49" fmla="*/ 203 h 1441"/>
                <a:gd name="T50" fmla="*/ 98 w 1896"/>
                <a:gd name="T51" fmla="*/ 200 h 1441"/>
                <a:gd name="T52" fmla="*/ 47 w 1896"/>
                <a:gd name="T53" fmla="*/ 202 h 1441"/>
                <a:gd name="T54" fmla="*/ 17 w 1896"/>
                <a:gd name="T55" fmla="*/ 195 h 1441"/>
                <a:gd name="T56" fmla="*/ 71 w 1896"/>
                <a:gd name="T57" fmla="*/ 195 h 1441"/>
                <a:gd name="T58" fmla="*/ 104 w 1896"/>
                <a:gd name="T59" fmla="*/ 194 h 1441"/>
                <a:gd name="T60" fmla="*/ 50 w 1896"/>
                <a:gd name="T61" fmla="*/ 194 h 1441"/>
                <a:gd name="T62" fmla="*/ 28 w 1896"/>
                <a:gd name="T63" fmla="*/ 188 h 1441"/>
                <a:gd name="T64" fmla="*/ 80 w 1896"/>
                <a:gd name="T65" fmla="*/ 189 h 1441"/>
                <a:gd name="T66" fmla="*/ 116 w 1896"/>
                <a:gd name="T67" fmla="*/ 191 h 1441"/>
                <a:gd name="T68" fmla="*/ 89 w 1896"/>
                <a:gd name="T69" fmla="*/ 186 h 1441"/>
                <a:gd name="T70" fmla="*/ 28 w 1896"/>
                <a:gd name="T71" fmla="*/ 187 h 1441"/>
                <a:gd name="T72" fmla="*/ 38 w 1896"/>
                <a:gd name="T73" fmla="*/ 182 h 1441"/>
                <a:gd name="T74" fmla="*/ 96 w 1896"/>
                <a:gd name="T75" fmla="*/ 181 h 1441"/>
                <a:gd name="T76" fmla="*/ 136 w 1896"/>
                <a:gd name="T77" fmla="*/ 191 h 1441"/>
                <a:gd name="T78" fmla="*/ 182 w 1896"/>
                <a:gd name="T79" fmla="*/ 182 h 1441"/>
                <a:gd name="T80" fmla="*/ 242 w 1896"/>
                <a:gd name="T81" fmla="*/ 192 h 1441"/>
                <a:gd name="T82" fmla="*/ 271 w 1896"/>
                <a:gd name="T83" fmla="*/ 189 h 1441"/>
                <a:gd name="T84" fmla="*/ 237 w 1896"/>
                <a:gd name="T85" fmla="*/ 221 h 1441"/>
                <a:gd name="T86" fmla="*/ 171 w 1896"/>
                <a:gd name="T87" fmla="*/ 213 h 1441"/>
                <a:gd name="T88" fmla="*/ 144 w 1896"/>
                <a:gd name="T89" fmla="*/ 224 h 1441"/>
                <a:gd name="T90" fmla="*/ 126 w 1896"/>
                <a:gd name="T91" fmla="*/ 216 h 1441"/>
                <a:gd name="T92" fmla="*/ 87 w 1896"/>
                <a:gd name="T93" fmla="*/ 211 h 1441"/>
                <a:gd name="T94" fmla="*/ 28 w 1896"/>
                <a:gd name="T95" fmla="*/ 215 h 1441"/>
                <a:gd name="T96" fmla="*/ 21 w 1896"/>
                <a:gd name="T97" fmla="*/ 210 h 1441"/>
                <a:gd name="T98" fmla="*/ 12 w 1896"/>
                <a:gd name="T99" fmla="*/ 207 h 1441"/>
                <a:gd name="T100" fmla="*/ 0 w 1896"/>
                <a:gd name="T101" fmla="*/ 221 h 1441"/>
                <a:gd name="T102" fmla="*/ 32 w 1896"/>
                <a:gd name="T103" fmla="*/ 223 h 1441"/>
                <a:gd name="T104" fmla="*/ 108 w 1896"/>
                <a:gd name="T105" fmla="*/ 217 h 1441"/>
                <a:gd name="T106" fmla="*/ 130 w 1896"/>
                <a:gd name="T107" fmla="*/ 225 h 1441"/>
                <a:gd name="T108" fmla="*/ 157 w 1896"/>
                <a:gd name="T109" fmla="*/ 220 h 1441"/>
                <a:gd name="T110" fmla="*/ 220 w 1896"/>
                <a:gd name="T111" fmla="*/ 225 h 1441"/>
                <a:gd name="T112" fmla="*/ 289 w 1896"/>
                <a:gd name="T113" fmla="*/ 225 h 1441"/>
                <a:gd name="T114" fmla="*/ 328 w 1896"/>
                <a:gd name="T115" fmla="*/ 125 h 1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96"/>
                <a:gd name="T175" fmla="*/ 0 h 1441"/>
                <a:gd name="T176" fmla="*/ 1896 w 1896"/>
                <a:gd name="T177" fmla="*/ 1441 h 14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 flipH="1">
              <a:off x="269" y="617"/>
              <a:ext cx="137" cy="298"/>
            </a:xfrm>
            <a:custGeom>
              <a:avLst/>
              <a:gdLst>
                <a:gd name="T0" fmla="*/ 52 w 321"/>
                <a:gd name="T1" fmla="*/ 48 h 744"/>
                <a:gd name="T2" fmla="*/ 42 w 321"/>
                <a:gd name="T3" fmla="*/ 65 h 744"/>
                <a:gd name="T4" fmla="*/ 31 w 321"/>
                <a:gd name="T5" fmla="*/ 85 h 744"/>
                <a:gd name="T6" fmla="*/ 21 w 321"/>
                <a:gd name="T7" fmla="*/ 101 h 744"/>
                <a:gd name="T8" fmla="*/ 15 w 321"/>
                <a:gd name="T9" fmla="*/ 113 h 744"/>
                <a:gd name="T10" fmla="*/ 12 w 321"/>
                <a:gd name="T11" fmla="*/ 117 h 744"/>
                <a:gd name="T12" fmla="*/ 9 w 321"/>
                <a:gd name="T13" fmla="*/ 119 h 744"/>
                <a:gd name="T14" fmla="*/ 15 w 321"/>
                <a:gd name="T15" fmla="*/ 108 h 744"/>
                <a:gd name="T16" fmla="*/ 22 w 321"/>
                <a:gd name="T17" fmla="*/ 95 h 744"/>
                <a:gd name="T18" fmla="*/ 28 w 321"/>
                <a:gd name="T19" fmla="*/ 85 h 744"/>
                <a:gd name="T20" fmla="*/ 33 w 321"/>
                <a:gd name="T21" fmla="*/ 76 h 744"/>
                <a:gd name="T22" fmla="*/ 36 w 321"/>
                <a:gd name="T23" fmla="*/ 68 h 744"/>
                <a:gd name="T24" fmla="*/ 29 w 321"/>
                <a:gd name="T25" fmla="*/ 78 h 744"/>
                <a:gd name="T26" fmla="*/ 19 w 321"/>
                <a:gd name="T27" fmla="*/ 94 h 744"/>
                <a:gd name="T28" fmla="*/ 9 w 321"/>
                <a:gd name="T29" fmla="*/ 111 h 744"/>
                <a:gd name="T30" fmla="*/ 7 w 321"/>
                <a:gd name="T31" fmla="*/ 111 h 744"/>
                <a:gd name="T32" fmla="*/ 16 w 321"/>
                <a:gd name="T33" fmla="*/ 94 h 744"/>
                <a:gd name="T34" fmla="*/ 26 w 321"/>
                <a:gd name="T35" fmla="*/ 77 h 744"/>
                <a:gd name="T36" fmla="*/ 30 w 321"/>
                <a:gd name="T37" fmla="*/ 69 h 744"/>
                <a:gd name="T38" fmla="*/ 35 w 321"/>
                <a:gd name="T39" fmla="*/ 61 h 744"/>
                <a:gd name="T40" fmla="*/ 38 w 321"/>
                <a:gd name="T41" fmla="*/ 52 h 744"/>
                <a:gd name="T42" fmla="*/ 33 w 321"/>
                <a:gd name="T43" fmla="*/ 62 h 744"/>
                <a:gd name="T44" fmla="*/ 26 w 321"/>
                <a:gd name="T45" fmla="*/ 73 h 744"/>
                <a:gd name="T46" fmla="*/ 18 w 321"/>
                <a:gd name="T47" fmla="*/ 85 h 744"/>
                <a:gd name="T48" fmla="*/ 11 w 321"/>
                <a:gd name="T49" fmla="*/ 97 h 744"/>
                <a:gd name="T50" fmla="*/ 6 w 321"/>
                <a:gd name="T51" fmla="*/ 106 h 744"/>
                <a:gd name="T52" fmla="*/ 4 w 321"/>
                <a:gd name="T53" fmla="*/ 109 h 744"/>
                <a:gd name="T54" fmla="*/ 6 w 321"/>
                <a:gd name="T55" fmla="*/ 103 h 744"/>
                <a:gd name="T56" fmla="*/ 12 w 321"/>
                <a:gd name="T57" fmla="*/ 91 h 744"/>
                <a:gd name="T58" fmla="*/ 18 w 321"/>
                <a:gd name="T59" fmla="*/ 80 h 744"/>
                <a:gd name="T60" fmla="*/ 25 w 321"/>
                <a:gd name="T61" fmla="*/ 69 h 744"/>
                <a:gd name="T62" fmla="*/ 31 w 321"/>
                <a:gd name="T63" fmla="*/ 56 h 744"/>
                <a:gd name="T64" fmla="*/ 36 w 321"/>
                <a:gd name="T65" fmla="*/ 44 h 744"/>
                <a:gd name="T66" fmla="*/ 31 w 321"/>
                <a:gd name="T67" fmla="*/ 54 h 744"/>
                <a:gd name="T68" fmla="*/ 25 w 321"/>
                <a:gd name="T69" fmla="*/ 64 h 744"/>
                <a:gd name="T70" fmla="*/ 19 w 321"/>
                <a:gd name="T71" fmla="*/ 75 h 744"/>
                <a:gd name="T72" fmla="*/ 12 w 321"/>
                <a:gd name="T73" fmla="*/ 85 h 744"/>
                <a:gd name="T74" fmla="*/ 6 w 321"/>
                <a:gd name="T75" fmla="*/ 96 h 744"/>
                <a:gd name="T76" fmla="*/ 3 w 321"/>
                <a:gd name="T77" fmla="*/ 94 h 744"/>
                <a:gd name="T78" fmla="*/ 0 w 321"/>
                <a:gd name="T79" fmla="*/ 92 h 744"/>
                <a:gd name="T80" fmla="*/ 6 w 321"/>
                <a:gd name="T81" fmla="*/ 80 h 744"/>
                <a:gd name="T82" fmla="*/ 17 w 321"/>
                <a:gd name="T83" fmla="*/ 60 h 744"/>
                <a:gd name="T84" fmla="*/ 27 w 321"/>
                <a:gd name="T85" fmla="*/ 40 h 744"/>
                <a:gd name="T86" fmla="*/ 37 w 321"/>
                <a:gd name="T87" fmla="*/ 22 h 744"/>
                <a:gd name="T88" fmla="*/ 45 w 321"/>
                <a:gd name="T89" fmla="*/ 6 h 744"/>
                <a:gd name="T90" fmla="*/ 49 w 321"/>
                <a:gd name="T91" fmla="*/ 4 h 744"/>
                <a:gd name="T92" fmla="*/ 50 w 321"/>
                <a:gd name="T93" fmla="*/ 20 h 744"/>
                <a:gd name="T94" fmla="*/ 55 w 321"/>
                <a:gd name="T95" fmla="*/ 35 h 7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744"/>
                <a:gd name="T146" fmla="*/ 321 w 321"/>
                <a:gd name="T147" fmla="*/ 744 h 7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 flipH="1">
              <a:off x="651" y="395"/>
              <a:ext cx="252" cy="186"/>
            </a:xfrm>
            <a:custGeom>
              <a:avLst/>
              <a:gdLst>
                <a:gd name="T0" fmla="*/ 98 w 595"/>
                <a:gd name="T1" fmla="*/ 18 h 466"/>
                <a:gd name="T2" fmla="*/ 100 w 595"/>
                <a:gd name="T3" fmla="*/ 21 h 466"/>
                <a:gd name="T4" fmla="*/ 102 w 595"/>
                <a:gd name="T5" fmla="*/ 25 h 466"/>
                <a:gd name="T6" fmla="*/ 105 w 595"/>
                <a:gd name="T7" fmla="*/ 28 h 466"/>
                <a:gd name="T8" fmla="*/ 103 w 595"/>
                <a:gd name="T9" fmla="*/ 34 h 466"/>
                <a:gd name="T10" fmla="*/ 97 w 595"/>
                <a:gd name="T11" fmla="*/ 43 h 466"/>
                <a:gd name="T12" fmla="*/ 89 w 595"/>
                <a:gd name="T13" fmla="*/ 51 h 466"/>
                <a:gd name="T14" fmla="*/ 82 w 595"/>
                <a:gd name="T15" fmla="*/ 59 h 466"/>
                <a:gd name="T16" fmla="*/ 76 w 595"/>
                <a:gd name="T17" fmla="*/ 62 h 466"/>
                <a:gd name="T18" fmla="*/ 72 w 595"/>
                <a:gd name="T19" fmla="*/ 60 h 466"/>
                <a:gd name="T20" fmla="*/ 68 w 595"/>
                <a:gd name="T21" fmla="*/ 57 h 466"/>
                <a:gd name="T22" fmla="*/ 62 w 595"/>
                <a:gd name="T23" fmla="*/ 57 h 466"/>
                <a:gd name="T24" fmla="*/ 56 w 595"/>
                <a:gd name="T25" fmla="*/ 57 h 466"/>
                <a:gd name="T26" fmla="*/ 51 w 595"/>
                <a:gd name="T27" fmla="*/ 60 h 466"/>
                <a:gd name="T28" fmla="*/ 48 w 595"/>
                <a:gd name="T29" fmla="*/ 65 h 466"/>
                <a:gd name="T30" fmla="*/ 47 w 595"/>
                <a:gd name="T31" fmla="*/ 70 h 466"/>
                <a:gd name="T32" fmla="*/ 46 w 595"/>
                <a:gd name="T33" fmla="*/ 73 h 466"/>
                <a:gd name="T34" fmla="*/ 44 w 595"/>
                <a:gd name="T35" fmla="*/ 73 h 466"/>
                <a:gd name="T36" fmla="*/ 42 w 595"/>
                <a:gd name="T37" fmla="*/ 74 h 466"/>
                <a:gd name="T38" fmla="*/ 40 w 595"/>
                <a:gd name="T39" fmla="*/ 74 h 466"/>
                <a:gd name="T40" fmla="*/ 37 w 595"/>
                <a:gd name="T41" fmla="*/ 72 h 466"/>
                <a:gd name="T42" fmla="*/ 32 w 595"/>
                <a:gd name="T43" fmla="*/ 69 h 466"/>
                <a:gd name="T44" fmla="*/ 26 w 595"/>
                <a:gd name="T45" fmla="*/ 66 h 466"/>
                <a:gd name="T46" fmla="*/ 19 w 595"/>
                <a:gd name="T47" fmla="*/ 66 h 466"/>
                <a:gd name="T48" fmla="*/ 14 w 595"/>
                <a:gd name="T49" fmla="*/ 68 h 466"/>
                <a:gd name="T50" fmla="*/ 10 w 595"/>
                <a:gd name="T51" fmla="*/ 69 h 466"/>
                <a:gd name="T52" fmla="*/ 6 w 595"/>
                <a:gd name="T53" fmla="*/ 69 h 466"/>
                <a:gd name="T54" fmla="*/ 3 w 595"/>
                <a:gd name="T55" fmla="*/ 67 h 466"/>
                <a:gd name="T56" fmla="*/ 3 w 595"/>
                <a:gd name="T57" fmla="*/ 51 h 466"/>
                <a:gd name="T58" fmla="*/ 7 w 595"/>
                <a:gd name="T59" fmla="*/ 53 h 466"/>
                <a:gd name="T60" fmla="*/ 11 w 595"/>
                <a:gd name="T61" fmla="*/ 56 h 466"/>
                <a:gd name="T62" fmla="*/ 16 w 595"/>
                <a:gd name="T63" fmla="*/ 58 h 466"/>
                <a:gd name="T64" fmla="*/ 20 w 595"/>
                <a:gd name="T65" fmla="*/ 58 h 466"/>
                <a:gd name="T66" fmla="*/ 15 w 595"/>
                <a:gd name="T67" fmla="*/ 54 h 466"/>
                <a:gd name="T68" fmla="*/ 9 w 595"/>
                <a:gd name="T69" fmla="*/ 50 h 466"/>
                <a:gd name="T70" fmla="*/ 4 w 595"/>
                <a:gd name="T71" fmla="*/ 46 h 466"/>
                <a:gd name="T72" fmla="*/ 0 w 595"/>
                <a:gd name="T73" fmla="*/ 40 h 466"/>
                <a:gd name="T74" fmla="*/ 2 w 595"/>
                <a:gd name="T75" fmla="*/ 31 h 466"/>
                <a:gd name="T76" fmla="*/ 6 w 595"/>
                <a:gd name="T77" fmla="*/ 24 h 466"/>
                <a:gd name="T78" fmla="*/ 12 w 595"/>
                <a:gd name="T79" fmla="*/ 17 h 466"/>
                <a:gd name="T80" fmla="*/ 21 w 595"/>
                <a:gd name="T81" fmla="*/ 10 h 466"/>
                <a:gd name="T82" fmla="*/ 27 w 595"/>
                <a:gd name="T83" fmla="*/ 6 h 466"/>
                <a:gd name="T84" fmla="*/ 34 w 595"/>
                <a:gd name="T85" fmla="*/ 3 h 466"/>
                <a:gd name="T86" fmla="*/ 42 w 595"/>
                <a:gd name="T87" fmla="*/ 1 h 466"/>
                <a:gd name="T88" fmla="*/ 50 w 595"/>
                <a:gd name="T89" fmla="*/ 0 h 466"/>
                <a:gd name="T90" fmla="*/ 58 w 595"/>
                <a:gd name="T91" fmla="*/ 0 h 466"/>
                <a:gd name="T92" fmla="*/ 66 w 595"/>
                <a:gd name="T93" fmla="*/ 1 h 466"/>
                <a:gd name="T94" fmla="*/ 73 w 595"/>
                <a:gd name="T95" fmla="*/ 2 h 466"/>
                <a:gd name="T96" fmla="*/ 80 w 595"/>
                <a:gd name="T97" fmla="*/ 3 h 466"/>
                <a:gd name="T98" fmla="*/ 86 w 595"/>
                <a:gd name="T99" fmla="*/ 5 h 466"/>
                <a:gd name="T100" fmla="*/ 91 w 595"/>
                <a:gd name="T101" fmla="*/ 8 h 466"/>
                <a:gd name="T102" fmla="*/ 94 w 595"/>
                <a:gd name="T103" fmla="*/ 12 h 466"/>
                <a:gd name="T104" fmla="*/ 97 w 595"/>
                <a:gd name="T105" fmla="*/ 16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5"/>
                <a:gd name="T160" fmla="*/ 0 h 466"/>
                <a:gd name="T161" fmla="*/ 595 w 595"/>
                <a:gd name="T162" fmla="*/ 466 h 4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 flipH="1">
              <a:off x="764" y="401"/>
              <a:ext cx="52" cy="110"/>
            </a:xfrm>
            <a:custGeom>
              <a:avLst/>
              <a:gdLst>
                <a:gd name="T0" fmla="*/ 18 w 121"/>
                <a:gd name="T1" fmla="*/ 0 h 274"/>
                <a:gd name="T2" fmla="*/ 18 w 121"/>
                <a:gd name="T3" fmla="*/ 1 h 274"/>
                <a:gd name="T4" fmla="*/ 17 w 121"/>
                <a:gd name="T5" fmla="*/ 2 h 274"/>
                <a:gd name="T6" fmla="*/ 16 w 121"/>
                <a:gd name="T7" fmla="*/ 4 h 274"/>
                <a:gd name="T8" fmla="*/ 15 w 121"/>
                <a:gd name="T9" fmla="*/ 4 h 274"/>
                <a:gd name="T10" fmla="*/ 15 w 121"/>
                <a:gd name="T11" fmla="*/ 5 h 274"/>
                <a:gd name="T12" fmla="*/ 14 w 121"/>
                <a:gd name="T13" fmla="*/ 6 h 274"/>
                <a:gd name="T14" fmla="*/ 14 w 121"/>
                <a:gd name="T15" fmla="*/ 7 h 274"/>
                <a:gd name="T16" fmla="*/ 15 w 121"/>
                <a:gd name="T17" fmla="*/ 8 h 274"/>
                <a:gd name="T18" fmla="*/ 22 w 121"/>
                <a:gd name="T19" fmla="*/ 2 h 274"/>
                <a:gd name="T20" fmla="*/ 21 w 121"/>
                <a:gd name="T21" fmla="*/ 4 h 274"/>
                <a:gd name="T22" fmla="*/ 21 w 121"/>
                <a:gd name="T23" fmla="*/ 5 h 274"/>
                <a:gd name="T24" fmla="*/ 19 w 121"/>
                <a:gd name="T25" fmla="*/ 6 h 274"/>
                <a:gd name="T26" fmla="*/ 18 w 121"/>
                <a:gd name="T27" fmla="*/ 8 h 274"/>
                <a:gd name="T28" fmla="*/ 17 w 121"/>
                <a:gd name="T29" fmla="*/ 9 h 274"/>
                <a:gd name="T30" fmla="*/ 15 w 121"/>
                <a:gd name="T31" fmla="*/ 10 h 274"/>
                <a:gd name="T32" fmla="*/ 14 w 121"/>
                <a:gd name="T33" fmla="*/ 12 h 274"/>
                <a:gd name="T34" fmla="*/ 12 w 121"/>
                <a:gd name="T35" fmla="*/ 13 h 274"/>
                <a:gd name="T36" fmla="*/ 10 w 121"/>
                <a:gd name="T37" fmla="*/ 16 h 274"/>
                <a:gd name="T38" fmla="*/ 9 w 121"/>
                <a:gd name="T39" fmla="*/ 20 h 274"/>
                <a:gd name="T40" fmla="*/ 7 w 121"/>
                <a:gd name="T41" fmla="*/ 23 h 274"/>
                <a:gd name="T42" fmla="*/ 6 w 121"/>
                <a:gd name="T43" fmla="*/ 27 h 274"/>
                <a:gd name="T44" fmla="*/ 5 w 121"/>
                <a:gd name="T45" fmla="*/ 31 h 274"/>
                <a:gd name="T46" fmla="*/ 5 w 121"/>
                <a:gd name="T47" fmla="*/ 35 h 274"/>
                <a:gd name="T48" fmla="*/ 5 w 121"/>
                <a:gd name="T49" fmla="*/ 39 h 274"/>
                <a:gd name="T50" fmla="*/ 5 w 121"/>
                <a:gd name="T51" fmla="*/ 44 h 274"/>
                <a:gd name="T52" fmla="*/ 1 w 121"/>
                <a:gd name="T53" fmla="*/ 37 h 274"/>
                <a:gd name="T54" fmla="*/ 0 w 121"/>
                <a:gd name="T55" fmla="*/ 31 h 274"/>
                <a:gd name="T56" fmla="*/ 0 w 121"/>
                <a:gd name="T57" fmla="*/ 24 h 274"/>
                <a:gd name="T58" fmla="*/ 1 w 121"/>
                <a:gd name="T59" fmla="*/ 18 h 274"/>
                <a:gd name="T60" fmla="*/ 4 w 121"/>
                <a:gd name="T61" fmla="*/ 13 h 274"/>
                <a:gd name="T62" fmla="*/ 7 w 121"/>
                <a:gd name="T63" fmla="*/ 8 h 274"/>
                <a:gd name="T64" fmla="*/ 11 w 121"/>
                <a:gd name="T65" fmla="*/ 4 h 274"/>
                <a:gd name="T66" fmla="*/ 15 w 121"/>
                <a:gd name="T67" fmla="*/ 0 h 274"/>
                <a:gd name="T68" fmla="*/ 18 w 121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274"/>
                <a:gd name="T107" fmla="*/ 121 w 121"/>
                <a:gd name="T108" fmla="*/ 274 h 2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 flipH="1">
              <a:off x="705" y="443"/>
              <a:ext cx="46" cy="55"/>
            </a:xfrm>
            <a:custGeom>
              <a:avLst/>
              <a:gdLst>
                <a:gd name="T0" fmla="*/ 1 w 110"/>
                <a:gd name="T1" fmla="*/ 22 h 137"/>
                <a:gd name="T2" fmla="*/ 0 w 110"/>
                <a:gd name="T3" fmla="*/ 21 h 137"/>
                <a:gd name="T4" fmla="*/ 0 w 110"/>
                <a:gd name="T5" fmla="*/ 19 h 137"/>
                <a:gd name="T6" fmla="*/ 1 w 110"/>
                <a:gd name="T7" fmla="*/ 18 h 137"/>
                <a:gd name="T8" fmla="*/ 2 w 110"/>
                <a:gd name="T9" fmla="*/ 16 h 137"/>
                <a:gd name="T10" fmla="*/ 4 w 110"/>
                <a:gd name="T11" fmla="*/ 14 h 137"/>
                <a:gd name="T12" fmla="*/ 6 w 110"/>
                <a:gd name="T13" fmla="*/ 12 h 137"/>
                <a:gd name="T14" fmla="*/ 8 w 110"/>
                <a:gd name="T15" fmla="*/ 10 h 137"/>
                <a:gd name="T16" fmla="*/ 10 w 110"/>
                <a:gd name="T17" fmla="*/ 8 h 137"/>
                <a:gd name="T18" fmla="*/ 13 w 110"/>
                <a:gd name="T19" fmla="*/ 6 h 137"/>
                <a:gd name="T20" fmla="*/ 15 w 110"/>
                <a:gd name="T21" fmla="*/ 4 h 137"/>
                <a:gd name="T22" fmla="*/ 17 w 110"/>
                <a:gd name="T23" fmla="*/ 2 h 137"/>
                <a:gd name="T24" fmla="*/ 19 w 110"/>
                <a:gd name="T25" fmla="*/ 0 h 137"/>
                <a:gd name="T26" fmla="*/ 19 w 110"/>
                <a:gd name="T27" fmla="*/ 3 h 137"/>
                <a:gd name="T28" fmla="*/ 1 w 110"/>
                <a:gd name="T29" fmla="*/ 22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7"/>
                <a:gd name="T47" fmla="*/ 110 w 11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 flipH="1">
              <a:off x="686" y="450"/>
              <a:ext cx="42" cy="47"/>
            </a:xfrm>
            <a:custGeom>
              <a:avLst/>
              <a:gdLst>
                <a:gd name="T0" fmla="*/ 0 w 100"/>
                <a:gd name="T1" fmla="*/ 19 h 117"/>
                <a:gd name="T2" fmla="*/ 1 w 100"/>
                <a:gd name="T3" fmla="*/ 16 h 117"/>
                <a:gd name="T4" fmla="*/ 2 w 100"/>
                <a:gd name="T5" fmla="*/ 14 h 117"/>
                <a:gd name="T6" fmla="*/ 4 w 100"/>
                <a:gd name="T7" fmla="*/ 11 h 117"/>
                <a:gd name="T8" fmla="*/ 6 w 100"/>
                <a:gd name="T9" fmla="*/ 8 h 117"/>
                <a:gd name="T10" fmla="*/ 8 w 100"/>
                <a:gd name="T11" fmla="*/ 6 h 117"/>
                <a:gd name="T12" fmla="*/ 11 w 100"/>
                <a:gd name="T13" fmla="*/ 4 h 117"/>
                <a:gd name="T14" fmla="*/ 13 w 100"/>
                <a:gd name="T15" fmla="*/ 2 h 117"/>
                <a:gd name="T16" fmla="*/ 16 w 100"/>
                <a:gd name="T17" fmla="*/ 0 h 117"/>
                <a:gd name="T18" fmla="*/ 18 w 100"/>
                <a:gd name="T19" fmla="*/ 1 h 117"/>
                <a:gd name="T20" fmla="*/ 0 w 100"/>
                <a:gd name="T21" fmla="*/ 19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7"/>
                <a:gd name="T35" fmla="*/ 100 w 100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 flipH="1">
              <a:off x="674" y="460"/>
              <a:ext cx="35" cy="30"/>
            </a:xfrm>
            <a:custGeom>
              <a:avLst/>
              <a:gdLst>
                <a:gd name="T0" fmla="*/ 0 w 82"/>
                <a:gd name="T1" fmla="*/ 12 h 74"/>
                <a:gd name="T2" fmla="*/ 0 w 82"/>
                <a:gd name="T3" fmla="*/ 10 h 74"/>
                <a:gd name="T4" fmla="*/ 1 w 82"/>
                <a:gd name="T5" fmla="*/ 9 h 74"/>
                <a:gd name="T6" fmla="*/ 3 w 82"/>
                <a:gd name="T7" fmla="*/ 7 h 74"/>
                <a:gd name="T8" fmla="*/ 4 w 82"/>
                <a:gd name="T9" fmla="*/ 5 h 74"/>
                <a:gd name="T10" fmla="*/ 6 w 82"/>
                <a:gd name="T11" fmla="*/ 4 h 74"/>
                <a:gd name="T12" fmla="*/ 8 w 82"/>
                <a:gd name="T13" fmla="*/ 2 h 74"/>
                <a:gd name="T14" fmla="*/ 10 w 82"/>
                <a:gd name="T15" fmla="*/ 2 h 74"/>
                <a:gd name="T16" fmla="*/ 12 w 82"/>
                <a:gd name="T17" fmla="*/ 0 h 74"/>
                <a:gd name="T18" fmla="*/ 15 w 82"/>
                <a:gd name="T19" fmla="*/ 0 h 74"/>
                <a:gd name="T20" fmla="*/ 0 w 82"/>
                <a:gd name="T21" fmla="*/ 12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74"/>
                <a:gd name="T35" fmla="*/ 82 w 8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 flipH="1">
              <a:off x="600" y="460"/>
              <a:ext cx="201" cy="219"/>
            </a:xfrm>
            <a:custGeom>
              <a:avLst/>
              <a:gdLst>
                <a:gd name="T0" fmla="*/ 85 w 475"/>
                <a:gd name="T1" fmla="*/ 7 h 546"/>
                <a:gd name="T2" fmla="*/ 85 w 475"/>
                <a:gd name="T3" fmla="*/ 14 h 546"/>
                <a:gd name="T4" fmla="*/ 82 w 475"/>
                <a:gd name="T5" fmla="*/ 20 h 546"/>
                <a:gd name="T6" fmla="*/ 78 w 475"/>
                <a:gd name="T7" fmla="*/ 26 h 546"/>
                <a:gd name="T8" fmla="*/ 76 w 475"/>
                <a:gd name="T9" fmla="*/ 32 h 546"/>
                <a:gd name="T10" fmla="*/ 69 w 475"/>
                <a:gd name="T11" fmla="*/ 34 h 546"/>
                <a:gd name="T12" fmla="*/ 63 w 475"/>
                <a:gd name="T13" fmla="*/ 35 h 546"/>
                <a:gd name="T14" fmla="*/ 63 w 475"/>
                <a:gd name="T15" fmla="*/ 38 h 546"/>
                <a:gd name="T16" fmla="*/ 68 w 475"/>
                <a:gd name="T17" fmla="*/ 44 h 546"/>
                <a:gd name="T18" fmla="*/ 68 w 475"/>
                <a:gd name="T19" fmla="*/ 51 h 546"/>
                <a:gd name="T20" fmla="*/ 67 w 475"/>
                <a:gd name="T21" fmla="*/ 61 h 546"/>
                <a:gd name="T22" fmla="*/ 64 w 475"/>
                <a:gd name="T23" fmla="*/ 69 h 546"/>
                <a:gd name="T24" fmla="*/ 61 w 475"/>
                <a:gd name="T25" fmla="*/ 75 h 546"/>
                <a:gd name="T26" fmla="*/ 55 w 475"/>
                <a:gd name="T27" fmla="*/ 80 h 546"/>
                <a:gd name="T28" fmla="*/ 49 w 475"/>
                <a:gd name="T29" fmla="*/ 85 h 546"/>
                <a:gd name="T30" fmla="*/ 42 w 475"/>
                <a:gd name="T31" fmla="*/ 87 h 546"/>
                <a:gd name="T32" fmla="*/ 34 w 475"/>
                <a:gd name="T33" fmla="*/ 88 h 546"/>
                <a:gd name="T34" fmla="*/ 27 w 475"/>
                <a:gd name="T35" fmla="*/ 87 h 546"/>
                <a:gd name="T36" fmla="*/ 19 w 475"/>
                <a:gd name="T37" fmla="*/ 85 h 546"/>
                <a:gd name="T38" fmla="*/ 12 w 475"/>
                <a:gd name="T39" fmla="*/ 83 h 546"/>
                <a:gd name="T40" fmla="*/ 10 w 475"/>
                <a:gd name="T41" fmla="*/ 79 h 546"/>
                <a:gd name="T42" fmla="*/ 12 w 475"/>
                <a:gd name="T43" fmla="*/ 76 h 546"/>
                <a:gd name="T44" fmla="*/ 15 w 475"/>
                <a:gd name="T45" fmla="*/ 73 h 546"/>
                <a:gd name="T46" fmla="*/ 17 w 475"/>
                <a:gd name="T47" fmla="*/ 69 h 546"/>
                <a:gd name="T48" fmla="*/ 16 w 475"/>
                <a:gd name="T49" fmla="*/ 65 h 546"/>
                <a:gd name="T50" fmla="*/ 13 w 475"/>
                <a:gd name="T51" fmla="*/ 69 h 546"/>
                <a:gd name="T52" fmla="*/ 11 w 475"/>
                <a:gd name="T53" fmla="*/ 73 h 546"/>
                <a:gd name="T54" fmla="*/ 8 w 475"/>
                <a:gd name="T55" fmla="*/ 76 h 546"/>
                <a:gd name="T56" fmla="*/ 3 w 475"/>
                <a:gd name="T57" fmla="*/ 76 h 546"/>
                <a:gd name="T58" fmla="*/ 2 w 475"/>
                <a:gd name="T59" fmla="*/ 65 h 546"/>
                <a:gd name="T60" fmla="*/ 0 w 475"/>
                <a:gd name="T61" fmla="*/ 55 h 546"/>
                <a:gd name="T62" fmla="*/ 3 w 475"/>
                <a:gd name="T63" fmla="*/ 54 h 546"/>
                <a:gd name="T64" fmla="*/ 6 w 475"/>
                <a:gd name="T65" fmla="*/ 55 h 546"/>
                <a:gd name="T66" fmla="*/ 10 w 475"/>
                <a:gd name="T67" fmla="*/ 59 h 546"/>
                <a:gd name="T68" fmla="*/ 17 w 475"/>
                <a:gd name="T69" fmla="*/ 62 h 546"/>
                <a:gd name="T70" fmla="*/ 25 w 475"/>
                <a:gd name="T71" fmla="*/ 64 h 546"/>
                <a:gd name="T72" fmla="*/ 33 w 475"/>
                <a:gd name="T73" fmla="*/ 62 h 546"/>
                <a:gd name="T74" fmla="*/ 38 w 475"/>
                <a:gd name="T75" fmla="*/ 58 h 546"/>
                <a:gd name="T76" fmla="*/ 39 w 475"/>
                <a:gd name="T77" fmla="*/ 53 h 546"/>
                <a:gd name="T78" fmla="*/ 39 w 475"/>
                <a:gd name="T79" fmla="*/ 47 h 546"/>
                <a:gd name="T80" fmla="*/ 37 w 475"/>
                <a:gd name="T81" fmla="*/ 42 h 546"/>
                <a:gd name="T82" fmla="*/ 46 w 475"/>
                <a:gd name="T83" fmla="*/ 31 h 546"/>
                <a:gd name="T84" fmla="*/ 55 w 475"/>
                <a:gd name="T85" fmla="*/ 19 h 546"/>
                <a:gd name="T86" fmla="*/ 63 w 475"/>
                <a:gd name="T87" fmla="*/ 9 h 546"/>
                <a:gd name="T88" fmla="*/ 67 w 475"/>
                <a:gd name="T89" fmla="*/ 3 h 546"/>
                <a:gd name="T90" fmla="*/ 69 w 475"/>
                <a:gd name="T91" fmla="*/ 1 h 546"/>
                <a:gd name="T92" fmla="*/ 73 w 475"/>
                <a:gd name="T93" fmla="*/ 0 h 546"/>
                <a:gd name="T94" fmla="*/ 76 w 475"/>
                <a:gd name="T95" fmla="*/ 0 h 546"/>
                <a:gd name="T96" fmla="*/ 79 w 475"/>
                <a:gd name="T97" fmla="*/ 0 h 546"/>
                <a:gd name="T98" fmla="*/ 81 w 475"/>
                <a:gd name="T99" fmla="*/ 2 h 546"/>
                <a:gd name="T100" fmla="*/ 83 w 475"/>
                <a:gd name="T101" fmla="*/ 4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546"/>
                <a:gd name="T155" fmla="*/ 475 w 475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 flipH="1">
              <a:off x="617" y="467"/>
              <a:ext cx="36" cy="58"/>
            </a:xfrm>
            <a:custGeom>
              <a:avLst/>
              <a:gdLst>
                <a:gd name="T0" fmla="*/ 13 w 83"/>
                <a:gd name="T1" fmla="*/ 0 h 146"/>
                <a:gd name="T2" fmla="*/ 10 w 83"/>
                <a:gd name="T3" fmla="*/ 2 h 146"/>
                <a:gd name="T4" fmla="*/ 9 w 83"/>
                <a:gd name="T5" fmla="*/ 3 h 146"/>
                <a:gd name="T6" fmla="*/ 7 w 83"/>
                <a:gd name="T7" fmla="*/ 5 h 146"/>
                <a:gd name="T8" fmla="*/ 6 w 83"/>
                <a:gd name="T9" fmla="*/ 7 h 146"/>
                <a:gd name="T10" fmla="*/ 4 w 83"/>
                <a:gd name="T11" fmla="*/ 8 h 146"/>
                <a:gd name="T12" fmla="*/ 3 w 83"/>
                <a:gd name="T13" fmla="*/ 10 h 146"/>
                <a:gd name="T14" fmla="*/ 3 w 83"/>
                <a:gd name="T15" fmla="*/ 12 h 146"/>
                <a:gd name="T16" fmla="*/ 3 w 83"/>
                <a:gd name="T17" fmla="*/ 15 h 146"/>
                <a:gd name="T18" fmla="*/ 4 w 83"/>
                <a:gd name="T19" fmla="*/ 15 h 146"/>
                <a:gd name="T20" fmla="*/ 7 w 83"/>
                <a:gd name="T21" fmla="*/ 14 h 146"/>
                <a:gd name="T22" fmla="*/ 9 w 83"/>
                <a:gd name="T23" fmla="*/ 13 h 146"/>
                <a:gd name="T24" fmla="*/ 10 w 83"/>
                <a:gd name="T25" fmla="*/ 12 h 146"/>
                <a:gd name="T26" fmla="*/ 13 w 83"/>
                <a:gd name="T27" fmla="*/ 12 h 146"/>
                <a:gd name="T28" fmla="*/ 14 w 83"/>
                <a:gd name="T29" fmla="*/ 12 h 146"/>
                <a:gd name="T30" fmla="*/ 15 w 83"/>
                <a:gd name="T31" fmla="*/ 12 h 146"/>
                <a:gd name="T32" fmla="*/ 16 w 83"/>
                <a:gd name="T33" fmla="*/ 14 h 146"/>
                <a:gd name="T34" fmla="*/ 15 w 83"/>
                <a:gd name="T35" fmla="*/ 17 h 146"/>
                <a:gd name="T36" fmla="*/ 14 w 83"/>
                <a:gd name="T37" fmla="*/ 19 h 146"/>
                <a:gd name="T38" fmla="*/ 12 w 83"/>
                <a:gd name="T39" fmla="*/ 21 h 146"/>
                <a:gd name="T40" fmla="*/ 10 w 83"/>
                <a:gd name="T41" fmla="*/ 23 h 146"/>
                <a:gd name="T42" fmla="*/ 8 w 83"/>
                <a:gd name="T43" fmla="*/ 23 h 146"/>
                <a:gd name="T44" fmla="*/ 14 w 83"/>
                <a:gd name="T45" fmla="*/ 15 h 146"/>
                <a:gd name="T46" fmla="*/ 12 w 83"/>
                <a:gd name="T47" fmla="*/ 14 h 146"/>
                <a:gd name="T48" fmla="*/ 10 w 83"/>
                <a:gd name="T49" fmla="*/ 14 h 146"/>
                <a:gd name="T50" fmla="*/ 9 w 83"/>
                <a:gd name="T51" fmla="*/ 15 h 146"/>
                <a:gd name="T52" fmla="*/ 8 w 83"/>
                <a:gd name="T53" fmla="*/ 16 h 146"/>
                <a:gd name="T54" fmla="*/ 7 w 83"/>
                <a:gd name="T55" fmla="*/ 17 h 146"/>
                <a:gd name="T56" fmla="*/ 5 w 83"/>
                <a:gd name="T57" fmla="*/ 18 h 146"/>
                <a:gd name="T58" fmla="*/ 3 w 83"/>
                <a:gd name="T59" fmla="*/ 18 h 146"/>
                <a:gd name="T60" fmla="*/ 1 w 83"/>
                <a:gd name="T61" fmla="*/ 17 h 146"/>
                <a:gd name="T62" fmla="*/ 0 w 83"/>
                <a:gd name="T63" fmla="*/ 15 h 146"/>
                <a:gd name="T64" fmla="*/ 0 w 83"/>
                <a:gd name="T65" fmla="*/ 14 h 146"/>
                <a:gd name="T66" fmla="*/ 0 w 83"/>
                <a:gd name="T67" fmla="*/ 11 h 146"/>
                <a:gd name="T68" fmla="*/ 2 w 83"/>
                <a:gd name="T69" fmla="*/ 8 h 146"/>
                <a:gd name="T70" fmla="*/ 4 w 83"/>
                <a:gd name="T71" fmla="*/ 6 h 146"/>
                <a:gd name="T72" fmla="*/ 7 w 83"/>
                <a:gd name="T73" fmla="*/ 4 h 146"/>
                <a:gd name="T74" fmla="*/ 9 w 83"/>
                <a:gd name="T75" fmla="*/ 2 h 146"/>
                <a:gd name="T76" fmla="*/ 13 w 83"/>
                <a:gd name="T77" fmla="*/ 0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46"/>
                <a:gd name="T119" fmla="*/ 83 w 83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 flipH="1">
              <a:off x="664" y="469"/>
              <a:ext cx="34" cy="26"/>
            </a:xfrm>
            <a:custGeom>
              <a:avLst/>
              <a:gdLst>
                <a:gd name="T0" fmla="*/ 14 w 80"/>
                <a:gd name="T1" fmla="*/ 0 h 66"/>
                <a:gd name="T2" fmla="*/ 0 w 80"/>
                <a:gd name="T3" fmla="*/ 10 h 66"/>
                <a:gd name="T4" fmla="*/ 1 w 80"/>
                <a:gd name="T5" fmla="*/ 9 h 66"/>
                <a:gd name="T6" fmla="*/ 2 w 80"/>
                <a:gd name="T7" fmla="*/ 7 h 66"/>
                <a:gd name="T8" fmla="*/ 4 w 80"/>
                <a:gd name="T9" fmla="*/ 6 h 66"/>
                <a:gd name="T10" fmla="*/ 5 w 80"/>
                <a:gd name="T11" fmla="*/ 4 h 66"/>
                <a:gd name="T12" fmla="*/ 7 w 80"/>
                <a:gd name="T13" fmla="*/ 2 h 66"/>
                <a:gd name="T14" fmla="*/ 9 w 80"/>
                <a:gd name="T15" fmla="*/ 1 h 66"/>
                <a:gd name="T16" fmla="*/ 12 w 80"/>
                <a:gd name="T17" fmla="*/ 0 h 66"/>
                <a:gd name="T18" fmla="*/ 14 w 80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6"/>
                <a:gd name="T32" fmla="*/ 80 w 8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 flipH="1">
              <a:off x="815" y="482"/>
              <a:ext cx="62" cy="49"/>
            </a:xfrm>
            <a:custGeom>
              <a:avLst/>
              <a:gdLst>
                <a:gd name="T0" fmla="*/ 26 w 146"/>
                <a:gd name="T1" fmla="*/ 18 h 123"/>
                <a:gd name="T2" fmla="*/ 26 w 146"/>
                <a:gd name="T3" fmla="*/ 18 h 123"/>
                <a:gd name="T4" fmla="*/ 25 w 146"/>
                <a:gd name="T5" fmla="*/ 17 h 123"/>
                <a:gd name="T6" fmla="*/ 23 w 146"/>
                <a:gd name="T7" fmla="*/ 17 h 123"/>
                <a:gd name="T8" fmla="*/ 22 w 146"/>
                <a:gd name="T9" fmla="*/ 16 h 123"/>
                <a:gd name="T10" fmla="*/ 20 w 146"/>
                <a:gd name="T11" fmla="*/ 16 h 123"/>
                <a:gd name="T12" fmla="*/ 19 w 146"/>
                <a:gd name="T13" fmla="*/ 16 h 123"/>
                <a:gd name="T14" fmla="*/ 20 w 146"/>
                <a:gd name="T15" fmla="*/ 18 h 123"/>
                <a:gd name="T16" fmla="*/ 22 w 146"/>
                <a:gd name="T17" fmla="*/ 20 h 123"/>
                <a:gd name="T18" fmla="*/ 19 w 146"/>
                <a:gd name="T19" fmla="*/ 18 h 123"/>
                <a:gd name="T20" fmla="*/ 16 w 146"/>
                <a:gd name="T21" fmla="*/ 16 h 123"/>
                <a:gd name="T22" fmla="*/ 13 w 146"/>
                <a:gd name="T23" fmla="*/ 14 h 123"/>
                <a:gd name="T24" fmla="*/ 10 w 146"/>
                <a:gd name="T25" fmla="*/ 12 h 123"/>
                <a:gd name="T26" fmla="*/ 7 w 146"/>
                <a:gd name="T27" fmla="*/ 10 h 123"/>
                <a:gd name="T28" fmla="*/ 5 w 146"/>
                <a:gd name="T29" fmla="*/ 8 h 123"/>
                <a:gd name="T30" fmla="*/ 2 w 146"/>
                <a:gd name="T31" fmla="*/ 6 h 123"/>
                <a:gd name="T32" fmla="*/ 0 w 146"/>
                <a:gd name="T33" fmla="*/ 3 h 123"/>
                <a:gd name="T34" fmla="*/ 0 w 146"/>
                <a:gd name="T35" fmla="*/ 2 h 123"/>
                <a:gd name="T36" fmla="*/ 3 w 146"/>
                <a:gd name="T37" fmla="*/ 4 h 123"/>
                <a:gd name="T38" fmla="*/ 5 w 146"/>
                <a:gd name="T39" fmla="*/ 6 h 123"/>
                <a:gd name="T40" fmla="*/ 7 w 146"/>
                <a:gd name="T41" fmla="*/ 7 h 123"/>
                <a:gd name="T42" fmla="*/ 9 w 146"/>
                <a:gd name="T43" fmla="*/ 9 h 123"/>
                <a:gd name="T44" fmla="*/ 11 w 146"/>
                <a:gd name="T45" fmla="*/ 10 h 123"/>
                <a:gd name="T46" fmla="*/ 14 w 146"/>
                <a:gd name="T47" fmla="*/ 12 h 123"/>
                <a:gd name="T48" fmla="*/ 17 w 146"/>
                <a:gd name="T49" fmla="*/ 13 h 123"/>
                <a:gd name="T50" fmla="*/ 19 w 146"/>
                <a:gd name="T51" fmla="*/ 14 h 123"/>
                <a:gd name="T52" fmla="*/ 8 w 146"/>
                <a:gd name="T53" fmla="*/ 0 h 123"/>
                <a:gd name="T54" fmla="*/ 9 w 146"/>
                <a:gd name="T55" fmla="*/ 0 h 123"/>
                <a:gd name="T56" fmla="*/ 10 w 146"/>
                <a:gd name="T57" fmla="*/ 0 h 123"/>
                <a:gd name="T58" fmla="*/ 11 w 146"/>
                <a:gd name="T59" fmla="*/ 0 h 123"/>
                <a:gd name="T60" fmla="*/ 11 w 146"/>
                <a:gd name="T61" fmla="*/ 1 h 123"/>
                <a:gd name="T62" fmla="*/ 12 w 146"/>
                <a:gd name="T63" fmla="*/ 2 h 123"/>
                <a:gd name="T64" fmla="*/ 12 w 146"/>
                <a:gd name="T65" fmla="*/ 2 h 123"/>
                <a:gd name="T66" fmla="*/ 13 w 146"/>
                <a:gd name="T67" fmla="*/ 3 h 123"/>
                <a:gd name="T68" fmla="*/ 14 w 146"/>
                <a:gd name="T69" fmla="*/ 3 h 123"/>
                <a:gd name="T70" fmla="*/ 26 w 146"/>
                <a:gd name="T71" fmla="*/ 18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23"/>
                <a:gd name="T110" fmla="*/ 146 w 14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 flipH="1">
              <a:off x="843" y="498"/>
              <a:ext cx="44" cy="34"/>
            </a:xfrm>
            <a:custGeom>
              <a:avLst/>
              <a:gdLst>
                <a:gd name="T0" fmla="*/ 19 w 103"/>
                <a:gd name="T1" fmla="*/ 13 h 87"/>
                <a:gd name="T2" fmla="*/ 17 w 103"/>
                <a:gd name="T3" fmla="*/ 13 h 87"/>
                <a:gd name="T4" fmla="*/ 15 w 103"/>
                <a:gd name="T5" fmla="*/ 13 h 87"/>
                <a:gd name="T6" fmla="*/ 14 w 103"/>
                <a:gd name="T7" fmla="*/ 12 h 87"/>
                <a:gd name="T8" fmla="*/ 12 w 103"/>
                <a:gd name="T9" fmla="*/ 11 h 87"/>
                <a:gd name="T10" fmla="*/ 10 w 103"/>
                <a:gd name="T11" fmla="*/ 11 h 87"/>
                <a:gd name="T12" fmla="*/ 9 w 103"/>
                <a:gd name="T13" fmla="*/ 9 h 87"/>
                <a:gd name="T14" fmla="*/ 7 w 103"/>
                <a:gd name="T15" fmla="*/ 8 h 87"/>
                <a:gd name="T16" fmla="*/ 6 w 103"/>
                <a:gd name="T17" fmla="*/ 7 h 87"/>
                <a:gd name="T18" fmla="*/ 6 w 103"/>
                <a:gd name="T19" fmla="*/ 6 h 87"/>
                <a:gd name="T20" fmla="*/ 5 w 103"/>
                <a:gd name="T21" fmla="*/ 5 h 87"/>
                <a:gd name="T22" fmla="*/ 4 w 103"/>
                <a:gd name="T23" fmla="*/ 4 h 87"/>
                <a:gd name="T24" fmla="*/ 3 w 103"/>
                <a:gd name="T25" fmla="*/ 4 h 87"/>
                <a:gd name="T26" fmla="*/ 2 w 103"/>
                <a:gd name="T27" fmla="*/ 3 h 87"/>
                <a:gd name="T28" fmla="*/ 1 w 103"/>
                <a:gd name="T29" fmla="*/ 3 h 87"/>
                <a:gd name="T30" fmla="*/ 0 w 103"/>
                <a:gd name="T31" fmla="*/ 2 h 87"/>
                <a:gd name="T32" fmla="*/ 0 w 103"/>
                <a:gd name="T33" fmla="*/ 1 h 87"/>
                <a:gd name="T34" fmla="*/ 2 w 103"/>
                <a:gd name="T35" fmla="*/ 0 h 87"/>
                <a:gd name="T36" fmla="*/ 19 w 103"/>
                <a:gd name="T37" fmla="*/ 13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87"/>
                <a:gd name="T59" fmla="*/ 103 w 103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 flipH="1">
              <a:off x="719" y="549"/>
              <a:ext cx="65" cy="58"/>
            </a:xfrm>
            <a:custGeom>
              <a:avLst/>
              <a:gdLst>
                <a:gd name="T0" fmla="*/ 24 w 156"/>
                <a:gd name="T1" fmla="*/ 8 h 146"/>
                <a:gd name="T2" fmla="*/ 25 w 156"/>
                <a:gd name="T3" fmla="*/ 11 h 146"/>
                <a:gd name="T4" fmla="*/ 27 w 156"/>
                <a:gd name="T5" fmla="*/ 14 h 146"/>
                <a:gd name="T6" fmla="*/ 27 w 156"/>
                <a:gd name="T7" fmla="*/ 17 h 146"/>
                <a:gd name="T8" fmla="*/ 26 w 156"/>
                <a:gd name="T9" fmla="*/ 20 h 146"/>
                <a:gd name="T10" fmla="*/ 24 w 156"/>
                <a:gd name="T11" fmla="*/ 21 h 146"/>
                <a:gd name="T12" fmla="*/ 22 w 156"/>
                <a:gd name="T13" fmla="*/ 22 h 146"/>
                <a:gd name="T14" fmla="*/ 20 w 156"/>
                <a:gd name="T15" fmla="*/ 23 h 146"/>
                <a:gd name="T16" fmla="*/ 18 w 156"/>
                <a:gd name="T17" fmla="*/ 23 h 146"/>
                <a:gd name="T18" fmla="*/ 16 w 156"/>
                <a:gd name="T19" fmla="*/ 23 h 146"/>
                <a:gd name="T20" fmla="*/ 14 w 156"/>
                <a:gd name="T21" fmla="*/ 23 h 146"/>
                <a:gd name="T22" fmla="*/ 11 w 156"/>
                <a:gd name="T23" fmla="*/ 22 h 146"/>
                <a:gd name="T24" fmla="*/ 9 w 156"/>
                <a:gd name="T25" fmla="*/ 22 h 146"/>
                <a:gd name="T26" fmla="*/ 7 w 156"/>
                <a:gd name="T27" fmla="*/ 21 h 146"/>
                <a:gd name="T28" fmla="*/ 6 w 156"/>
                <a:gd name="T29" fmla="*/ 20 h 146"/>
                <a:gd name="T30" fmla="*/ 5 w 156"/>
                <a:gd name="T31" fmla="*/ 19 h 146"/>
                <a:gd name="T32" fmla="*/ 4 w 156"/>
                <a:gd name="T33" fmla="*/ 18 h 146"/>
                <a:gd name="T34" fmla="*/ 3 w 156"/>
                <a:gd name="T35" fmla="*/ 17 h 146"/>
                <a:gd name="T36" fmla="*/ 2 w 156"/>
                <a:gd name="T37" fmla="*/ 15 h 146"/>
                <a:gd name="T38" fmla="*/ 1 w 156"/>
                <a:gd name="T39" fmla="*/ 14 h 146"/>
                <a:gd name="T40" fmla="*/ 0 w 156"/>
                <a:gd name="T41" fmla="*/ 13 h 146"/>
                <a:gd name="T42" fmla="*/ 1 w 156"/>
                <a:gd name="T43" fmla="*/ 10 h 146"/>
                <a:gd name="T44" fmla="*/ 2 w 156"/>
                <a:gd name="T45" fmla="*/ 6 h 146"/>
                <a:gd name="T46" fmla="*/ 2 w 156"/>
                <a:gd name="T47" fmla="*/ 3 h 146"/>
                <a:gd name="T48" fmla="*/ 5 w 156"/>
                <a:gd name="T49" fmla="*/ 2 h 146"/>
                <a:gd name="T50" fmla="*/ 8 w 156"/>
                <a:gd name="T51" fmla="*/ 0 h 146"/>
                <a:gd name="T52" fmla="*/ 11 w 156"/>
                <a:gd name="T53" fmla="*/ 0 h 146"/>
                <a:gd name="T54" fmla="*/ 14 w 156"/>
                <a:gd name="T55" fmla="*/ 1 h 146"/>
                <a:gd name="T56" fmla="*/ 16 w 156"/>
                <a:gd name="T57" fmla="*/ 2 h 146"/>
                <a:gd name="T58" fmla="*/ 19 w 156"/>
                <a:gd name="T59" fmla="*/ 3 h 146"/>
                <a:gd name="T60" fmla="*/ 21 w 156"/>
                <a:gd name="T61" fmla="*/ 5 h 146"/>
                <a:gd name="T62" fmla="*/ 22 w 156"/>
                <a:gd name="T63" fmla="*/ 6 h 146"/>
                <a:gd name="T64" fmla="*/ 24 w 156"/>
                <a:gd name="T65" fmla="*/ 8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46"/>
                <a:gd name="T101" fmla="*/ 156 w 1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8"/>
            <p:cNvSpPr>
              <a:spLocks noChangeArrowheads="1"/>
            </p:cNvSpPr>
            <p:nvPr/>
          </p:nvSpPr>
          <p:spPr bwMode="auto">
            <a:xfrm flipH="1">
              <a:off x="813" y="574"/>
              <a:ext cx="66" cy="51"/>
            </a:xfrm>
            <a:custGeom>
              <a:avLst/>
              <a:gdLst>
                <a:gd name="T0" fmla="*/ 28 w 157"/>
                <a:gd name="T1" fmla="*/ 10 h 129"/>
                <a:gd name="T2" fmla="*/ 28 w 157"/>
                <a:gd name="T3" fmla="*/ 12 h 129"/>
                <a:gd name="T4" fmla="*/ 27 w 157"/>
                <a:gd name="T5" fmla="*/ 15 h 129"/>
                <a:gd name="T6" fmla="*/ 26 w 157"/>
                <a:gd name="T7" fmla="*/ 17 h 129"/>
                <a:gd name="T8" fmla="*/ 24 w 157"/>
                <a:gd name="T9" fmla="*/ 19 h 129"/>
                <a:gd name="T10" fmla="*/ 21 w 157"/>
                <a:gd name="T11" fmla="*/ 20 h 129"/>
                <a:gd name="T12" fmla="*/ 19 w 157"/>
                <a:gd name="T13" fmla="*/ 20 h 129"/>
                <a:gd name="T14" fmla="*/ 17 w 157"/>
                <a:gd name="T15" fmla="*/ 20 h 129"/>
                <a:gd name="T16" fmla="*/ 15 w 157"/>
                <a:gd name="T17" fmla="*/ 20 h 129"/>
                <a:gd name="T18" fmla="*/ 13 w 157"/>
                <a:gd name="T19" fmla="*/ 19 h 129"/>
                <a:gd name="T20" fmla="*/ 11 w 157"/>
                <a:gd name="T21" fmla="*/ 19 h 129"/>
                <a:gd name="T22" fmla="*/ 9 w 157"/>
                <a:gd name="T23" fmla="*/ 18 h 129"/>
                <a:gd name="T24" fmla="*/ 7 w 157"/>
                <a:gd name="T25" fmla="*/ 18 h 129"/>
                <a:gd name="T26" fmla="*/ 6 w 157"/>
                <a:gd name="T27" fmla="*/ 17 h 129"/>
                <a:gd name="T28" fmla="*/ 5 w 157"/>
                <a:gd name="T29" fmla="*/ 16 h 129"/>
                <a:gd name="T30" fmla="*/ 3 w 157"/>
                <a:gd name="T31" fmla="*/ 15 h 129"/>
                <a:gd name="T32" fmla="*/ 2 w 157"/>
                <a:gd name="T33" fmla="*/ 14 h 129"/>
                <a:gd name="T34" fmla="*/ 1 w 157"/>
                <a:gd name="T35" fmla="*/ 13 h 129"/>
                <a:gd name="T36" fmla="*/ 0 w 157"/>
                <a:gd name="T37" fmla="*/ 12 h 129"/>
                <a:gd name="T38" fmla="*/ 0 w 157"/>
                <a:gd name="T39" fmla="*/ 10 h 129"/>
                <a:gd name="T40" fmla="*/ 0 w 157"/>
                <a:gd name="T41" fmla="*/ 9 h 129"/>
                <a:gd name="T42" fmla="*/ 0 w 157"/>
                <a:gd name="T43" fmla="*/ 8 h 129"/>
                <a:gd name="T44" fmla="*/ 0 w 157"/>
                <a:gd name="T45" fmla="*/ 7 h 129"/>
                <a:gd name="T46" fmla="*/ 1 w 157"/>
                <a:gd name="T47" fmla="*/ 5 h 129"/>
                <a:gd name="T48" fmla="*/ 2 w 157"/>
                <a:gd name="T49" fmla="*/ 4 h 129"/>
                <a:gd name="T50" fmla="*/ 3 w 157"/>
                <a:gd name="T51" fmla="*/ 3 h 129"/>
                <a:gd name="T52" fmla="*/ 5 w 157"/>
                <a:gd name="T53" fmla="*/ 2 h 129"/>
                <a:gd name="T54" fmla="*/ 6 w 157"/>
                <a:gd name="T55" fmla="*/ 1 h 129"/>
                <a:gd name="T56" fmla="*/ 8 w 157"/>
                <a:gd name="T57" fmla="*/ 0 h 129"/>
                <a:gd name="T58" fmla="*/ 11 w 157"/>
                <a:gd name="T59" fmla="*/ 0 h 129"/>
                <a:gd name="T60" fmla="*/ 14 w 157"/>
                <a:gd name="T61" fmla="*/ 0 h 129"/>
                <a:gd name="T62" fmla="*/ 17 w 157"/>
                <a:gd name="T63" fmla="*/ 1 h 129"/>
                <a:gd name="T64" fmla="*/ 20 w 157"/>
                <a:gd name="T65" fmla="*/ 3 h 129"/>
                <a:gd name="T66" fmla="*/ 22 w 157"/>
                <a:gd name="T67" fmla="*/ 4 h 129"/>
                <a:gd name="T68" fmla="*/ 24 w 157"/>
                <a:gd name="T69" fmla="*/ 6 h 129"/>
                <a:gd name="T70" fmla="*/ 26 w 157"/>
                <a:gd name="T71" fmla="*/ 8 h 129"/>
                <a:gd name="T72" fmla="*/ 28 w 157"/>
                <a:gd name="T73" fmla="*/ 10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129"/>
                <a:gd name="T113" fmla="*/ 157 w 15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9"/>
            <p:cNvSpPr>
              <a:spLocks noChangeArrowheads="1"/>
            </p:cNvSpPr>
            <p:nvPr/>
          </p:nvSpPr>
          <p:spPr bwMode="auto">
            <a:xfrm flipH="1">
              <a:off x="752" y="590"/>
              <a:ext cx="13" cy="10"/>
            </a:xfrm>
            <a:custGeom>
              <a:avLst/>
              <a:gdLst>
                <a:gd name="T0" fmla="*/ 6 w 29"/>
                <a:gd name="T1" fmla="*/ 4 h 24"/>
                <a:gd name="T2" fmla="*/ 0 w 29"/>
                <a:gd name="T3" fmla="*/ 3 h 24"/>
                <a:gd name="T4" fmla="*/ 0 w 29"/>
                <a:gd name="T5" fmla="*/ 0 h 24"/>
                <a:gd name="T6" fmla="*/ 3 w 29"/>
                <a:gd name="T7" fmla="*/ 0 h 24"/>
                <a:gd name="T8" fmla="*/ 4 w 29"/>
                <a:gd name="T9" fmla="*/ 1 h 24"/>
                <a:gd name="T10" fmla="*/ 5 w 29"/>
                <a:gd name="T11" fmla="*/ 3 h 24"/>
                <a:gd name="T12" fmla="*/ 6 w 29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30"/>
            <p:cNvSpPr>
              <a:spLocks noChangeArrowheads="1"/>
            </p:cNvSpPr>
            <p:nvPr/>
          </p:nvSpPr>
          <p:spPr bwMode="auto">
            <a:xfrm flipH="1">
              <a:off x="823" y="606"/>
              <a:ext cx="11" cy="9"/>
            </a:xfrm>
            <a:custGeom>
              <a:avLst/>
              <a:gdLst>
                <a:gd name="T0" fmla="*/ 5 w 25"/>
                <a:gd name="T1" fmla="*/ 3 h 23"/>
                <a:gd name="T2" fmla="*/ 4 w 25"/>
                <a:gd name="T3" fmla="*/ 4 h 23"/>
                <a:gd name="T4" fmla="*/ 3 w 25"/>
                <a:gd name="T5" fmla="*/ 4 h 23"/>
                <a:gd name="T6" fmla="*/ 2 w 25"/>
                <a:gd name="T7" fmla="*/ 4 h 23"/>
                <a:gd name="T8" fmla="*/ 1 w 25"/>
                <a:gd name="T9" fmla="*/ 3 h 23"/>
                <a:gd name="T10" fmla="*/ 0 w 25"/>
                <a:gd name="T11" fmla="*/ 0 h 23"/>
                <a:gd name="T12" fmla="*/ 2 w 25"/>
                <a:gd name="T13" fmla="*/ 0 h 23"/>
                <a:gd name="T14" fmla="*/ 4 w 25"/>
                <a:gd name="T15" fmla="*/ 1 h 23"/>
                <a:gd name="T16" fmla="*/ 5 w 25"/>
                <a:gd name="T17" fmla="*/ 2 h 23"/>
                <a:gd name="T18" fmla="*/ 5 w 25"/>
                <a:gd name="T19" fmla="*/ 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3"/>
                <a:gd name="T32" fmla="*/ 25 w 2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 flipH="1">
              <a:off x="801" y="622"/>
              <a:ext cx="22" cy="28"/>
            </a:xfrm>
            <a:custGeom>
              <a:avLst/>
              <a:gdLst>
                <a:gd name="T0" fmla="*/ 9 w 53"/>
                <a:gd name="T1" fmla="*/ 11 h 69"/>
                <a:gd name="T2" fmla="*/ 8 w 53"/>
                <a:gd name="T3" fmla="*/ 11 h 69"/>
                <a:gd name="T4" fmla="*/ 7 w 53"/>
                <a:gd name="T5" fmla="*/ 11 h 69"/>
                <a:gd name="T6" fmla="*/ 5 w 53"/>
                <a:gd name="T7" fmla="*/ 10 h 69"/>
                <a:gd name="T8" fmla="*/ 4 w 53"/>
                <a:gd name="T9" fmla="*/ 10 h 69"/>
                <a:gd name="T10" fmla="*/ 3 w 53"/>
                <a:gd name="T11" fmla="*/ 9 h 69"/>
                <a:gd name="T12" fmla="*/ 2 w 53"/>
                <a:gd name="T13" fmla="*/ 9 h 69"/>
                <a:gd name="T14" fmla="*/ 1 w 53"/>
                <a:gd name="T15" fmla="*/ 8 h 69"/>
                <a:gd name="T16" fmla="*/ 0 w 53"/>
                <a:gd name="T17" fmla="*/ 6 h 69"/>
                <a:gd name="T18" fmla="*/ 8 w 53"/>
                <a:gd name="T19" fmla="*/ 0 h 69"/>
                <a:gd name="T20" fmla="*/ 9 w 53"/>
                <a:gd name="T21" fmla="*/ 2 h 69"/>
                <a:gd name="T22" fmla="*/ 9 w 53"/>
                <a:gd name="T23" fmla="*/ 5 h 69"/>
                <a:gd name="T24" fmla="*/ 9 w 53"/>
                <a:gd name="T25" fmla="*/ 9 h 69"/>
                <a:gd name="T26" fmla="*/ 9 w 53"/>
                <a:gd name="T27" fmla="*/ 11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69"/>
                <a:gd name="T44" fmla="*/ 53 w 5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 flipH="1">
              <a:off x="558" y="625"/>
              <a:ext cx="45" cy="38"/>
            </a:xfrm>
            <a:custGeom>
              <a:avLst/>
              <a:gdLst>
                <a:gd name="T0" fmla="*/ 19 w 106"/>
                <a:gd name="T1" fmla="*/ 0 h 94"/>
                <a:gd name="T2" fmla="*/ 17 w 106"/>
                <a:gd name="T3" fmla="*/ 3 h 94"/>
                <a:gd name="T4" fmla="*/ 15 w 106"/>
                <a:gd name="T5" fmla="*/ 5 h 94"/>
                <a:gd name="T6" fmla="*/ 13 w 106"/>
                <a:gd name="T7" fmla="*/ 8 h 94"/>
                <a:gd name="T8" fmla="*/ 11 w 106"/>
                <a:gd name="T9" fmla="*/ 9 h 94"/>
                <a:gd name="T10" fmla="*/ 8 w 106"/>
                <a:gd name="T11" fmla="*/ 11 h 94"/>
                <a:gd name="T12" fmla="*/ 6 w 106"/>
                <a:gd name="T13" fmla="*/ 13 h 94"/>
                <a:gd name="T14" fmla="*/ 3 w 106"/>
                <a:gd name="T15" fmla="*/ 14 h 94"/>
                <a:gd name="T16" fmla="*/ 0 w 106"/>
                <a:gd name="T17" fmla="*/ 15 h 94"/>
                <a:gd name="T18" fmla="*/ 1 w 106"/>
                <a:gd name="T19" fmla="*/ 13 h 94"/>
                <a:gd name="T20" fmla="*/ 3 w 106"/>
                <a:gd name="T21" fmla="*/ 10 h 94"/>
                <a:gd name="T22" fmla="*/ 5 w 106"/>
                <a:gd name="T23" fmla="*/ 7 h 94"/>
                <a:gd name="T24" fmla="*/ 6 w 106"/>
                <a:gd name="T25" fmla="*/ 4 h 94"/>
                <a:gd name="T26" fmla="*/ 9 w 106"/>
                <a:gd name="T27" fmla="*/ 2 h 94"/>
                <a:gd name="T28" fmla="*/ 12 w 106"/>
                <a:gd name="T29" fmla="*/ 1 h 94"/>
                <a:gd name="T30" fmla="*/ 15 w 106"/>
                <a:gd name="T31" fmla="*/ 0 h 94"/>
                <a:gd name="T32" fmla="*/ 19 w 106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4"/>
                <a:gd name="T53" fmla="*/ 106 w 106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 flipH="1">
              <a:off x="725" y="654"/>
              <a:ext cx="12" cy="6"/>
            </a:xfrm>
            <a:custGeom>
              <a:avLst/>
              <a:gdLst>
                <a:gd name="T0" fmla="*/ 5 w 29"/>
                <a:gd name="T1" fmla="*/ 2 h 16"/>
                <a:gd name="T2" fmla="*/ 4 w 29"/>
                <a:gd name="T3" fmla="*/ 2 h 16"/>
                <a:gd name="T4" fmla="*/ 2 w 29"/>
                <a:gd name="T5" fmla="*/ 2 h 16"/>
                <a:gd name="T6" fmla="*/ 1 w 29"/>
                <a:gd name="T7" fmla="*/ 2 h 16"/>
                <a:gd name="T8" fmla="*/ 0 w 29"/>
                <a:gd name="T9" fmla="*/ 2 h 16"/>
                <a:gd name="T10" fmla="*/ 2 w 29"/>
                <a:gd name="T11" fmla="*/ 1 h 16"/>
                <a:gd name="T12" fmla="*/ 3 w 29"/>
                <a:gd name="T13" fmla="*/ 0 h 16"/>
                <a:gd name="T14" fmla="*/ 5 w 29"/>
                <a:gd name="T15" fmla="*/ 0 h 16"/>
                <a:gd name="T16" fmla="*/ 5 w 29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 flipH="1">
              <a:off x="848" y="661"/>
              <a:ext cx="113" cy="90"/>
            </a:xfrm>
            <a:custGeom>
              <a:avLst/>
              <a:gdLst>
                <a:gd name="T0" fmla="*/ 32 w 268"/>
                <a:gd name="T1" fmla="*/ 7 h 226"/>
                <a:gd name="T2" fmla="*/ 34 w 268"/>
                <a:gd name="T3" fmla="*/ 8 h 226"/>
                <a:gd name="T4" fmla="*/ 35 w 268"/>
                <a:gd name="T5" fmla="*/ 8 h 226"/>
                <a:gd name="T6" fmla="*/ 37 w 268"/>
                <a:gd name="T7" fmla="*/ 9 h 226"/>
                <a:gd name="T8" fmla="*/ 38 w 268"/>
                <a:gd name="T9" fmla="*/ 10 h 226"/>
                <a:gd name="T10" fmla="*/ 40 w 268"/>
                <a:gd name="T11" fmla="*/ 10 h 226"/>
                <a:gd name="T12" fmla="*/ 42 w 268"/>
                <a:gd name="T13" fmla="*/ 10 h 226"/>
                <a:gd name="T14" fmla="*/ 43 w 268"/>
                <a:gd name="T15" fmla="*/ 10 h 226"/>
                <a:gd name="T16" fmla="*/ 45 w 268"/>
                <a:gd name="T17" fmla="*/ 9 h 226"/>
                <a:gd name="T18" fmla="*/ 46 w 268"/>
                <a:gd name="T19" fmla="*/ 9 h 226"/>
                <a:gd name="T20" fmla="*/ 46 w 268"/>
                <a:gd name="T21" fmla="*/ 10 h 226"/>
                <a:gd name="T22" fmla="*/ 48 w 268"/>
                <a:gd name="T23" fmla="*/ 11 h 226"/>
                <a:gd name="T24" fmla="*/ 48 w 268"/>
                <a:gd name="T25" fmla="*/ 12 h 226"/>
                <a:gd name="T26" fmla="*/ 46 w 268"/>
                <a:gd name="T27" fmla="*/ 14 h 226"/>
                <a:gd name="T28" fmla="*/ 44 w 268"/>
                <a:gd name="T29" fmla="*/ 15 h 226"/>
                <a:gd name="T30" fmla="*/ 43 w 268"/>
                <a:gd name="T31" fmla="*/ 16 h 226"/>
                <a:gd name="T32" fmla="*/ 40 w 268"/>
                <a:gd name="T33" fmla="*/ 16 h 226"/>
                <a:gd name="T34" fmla="*/ 38 w 268"/>
                <a:gd name="T35" fmla="*/ 16 h 226"/>
                <a:gd name="T36" fmla="*/ 36 w 268"/>
                <a:gd name="T37" fmla="*/ 16 h 226"/>
                <a:gd name="T38" fmla="*/ 33 w 268"/>
                <a:gd name="T39" fmla="*/ 16 h 226"/>
                <a:gd name="T40" fmla="*/ 31 w 268"/>
                <a:gd name="T41" fmla="*/ 15 h 226"/>
                <a:gd name="T42" fmla="*/ 30 w 268"/>
                <a:gd name="T43" fmla="*/ 14 h 226"/>
                <a:gd name="T44" fmla="*/ 28 w 268"/>
                <a:gd name="T45" fmla="*/ 13 h 226"/>
                <a:gd name="T46" fmla="*/ 27 w 268"/>
                <a:gd name="T47" fmla="*/ 12 h 226"/>
                <a:gd name="T48" fmla="*/ 25 w 268"/>
                <a:gd name="T49" fmla="*/ 12 h 226"/>
                <a:gd name="T50" fmla="*/ 24 w 268"/>
                <a:gd name="T51" fmla="*/ 12 h 226"/>
                <a:gd name="T52" fmla="*/ 22 w 268"/>
                <a:gd name="T53" fmla="*/ 12 h 226"/>
                <a:gd name="T54" fmla="*/ 19 w 268"/>
                <a:gd name="T55" fmla="*/ 12 h 226"/>
                <a:gd name="T56" fmla="*/ 17 w 268"/>
                <a:gd name="T57" fmla="*/ 14 h 226"/>
                <a:gd name="T58" fmla="*/ 14 w 268"/>
                <a:gd name="T59" fmla="*/ 15 h 226"/>
                <a:gd name="T60" fmla="*/ 13 w 268"/>
                <a:gd name="T61" fmla="*/ 17 h 226"/>
                <a:gd name="T62" fmla="*/ 11 w 268"/>
                <a:gd name="T63" fmla="*/ 19 h 226"/>
                <a:gd name="T64" fmla="*/ 11 w 268"/>
                <a:gd name="T65" fmla="*/ 20 h 226"/>
                <a:gd name="T66" fmla="*/ 10 w 268"/>
                <a:gd name="T67" fmla="*/ 22 h 226"/>
                <a:gd name="T68" fmla="*/ 9 w 268"/>
                <a:gd name="T69" fmla="*/ 24 h 226"/>
                <a:gd name="T70" fmla="*/ 9 w 268"/>
                <a:gd name="T71" fmla="*/ 26 h 226"/>
                <a:gd name="T72" fmla="*/ 8 w 268"/>
                <a:gd name="T73" fmla="*/ 28 h 226"/>
                <a:gd name="T74" fmla="*/ 2 w 268"/>
                <a:gd name="T75" fmla="*/ 36 h 226"/>
                <a:gd name="T76" fmla="*/ 1 w 268"/>
                <a:gd name="T77" fmla="*/ 34 h 226"/>
                <a:gd name="T78" fmla="*/ 0 w 268"/>
                <a:gd name="T79" fmla="*/ 29 h 226"/>
                <a:gd name="T80" fmla="*/ 0 w 268"/>
                <a:gd name="T81" fmla="*/ 23 h 226"/>
                <a:gd name="T82" fmla="*/ 0 w 268"/>
                <a:gd name="T83" fmla="*/ 16 h 226"/>
                <a:gd name="T84" fmla="*/ 2 w 268"/>
                <a:gd name="T85" fmla="*/ 13 h 226"/>
                <a:gd name="T86" fmla="*/ 4 w 268"/>
                <a:gd name="T87" fmla="*/ 11 h 226"/>
                <a:gd name="T88" fmla="*/ 6 w 268"/>
                <a:gd name="T89" fmla="*/ 8 h 226"/>
                <a:gd name="T90" fmla="*/ 8 w 268"/>
                <a:gd name="T91" fmla="*/ 6 h 226"/>
                <a:gd name="T92" fmla="*/ 11 w 268"/>
                <a:gd name="T93" fmla="*/ 4 h 226"/>
                <a:gd name="T94" fmla="*/ 13 w 268"/>
                <a:gd name="T95" fmla="*/ 3 h 226"/>
                <a:gd name="T96" fmla="*/ 16 w 268"/>
                <a:gd name="T97" fmla="*/ 1 h 226"/>
                <a:gd name="T98" fmla="*/ 20 w 268"/>
                <a:gd name="T99" fmla="*/ 0 h 226"/>
                <a:gd name="T100" fmla="*/ 23 w 268"/>
                <a:gd name="T101" fmla="*/ 0 h 226"/>
                <a:gd name="T102" fmla="*/ 25 w 268"/>
                <a:gd name="T103" fmla="*/ 1 h 226"/>
                <a:gd name="T104" fmla="*/ 26 w 268"/>
                <a:gd name="T105" fmla="*/ 2 h 226"/>
                <a:gd name="T106" fmla="*/ 28 w 268"/>
                <a:gd name="T107" fmla="*/ 3 h 226"/>
                <a:gd name="T108" fmla="*/ 29 w 268"/>
                <a:gd name="T109" fmla="*/ 4 h 226"/>
                <a:gd name="T110" fmla="*/ 30 w 268"/>
                <a:gd name="T111" fmla="*/ 5 h 226"/>
                <a:gd name="T112" fmla="*/ 31 w 268"/>
                <a:gd name="T113" fmla="*/ 6 h 226"/>
                <a:gd name="T114" fmla="*/ 32 w 268"/>
                <a:gd name="T115" fmla="*/ 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226"/>
                <a:gd name="T176" fmla="*/ 268 w 268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 flipH="1">
              <a:off x="530" y="663"/>
              <a:ext cx="187" cy="101"/>
            </a:xfrm>
            <a:custGeom>
              <a:avLst/>
              <a:gdLst>
                <a:gd name="T0" fmla="*/ 77 w 440"/>
                <a:gd name="T1" fmla="*/ 18 h 251"/>
                <a:gd name="T2" fmla="*/ 67 w 440"/>
                <a:gd name="T3" fmla="*/ 24 h 251"/>
                <a:gd name="T4" fmla="*/ 57 w 440"/>
                <a:gd name="T5" fmla="*/ 31 h 251"/>
                <a:gd name="T6" fmla="*/ 60 w 440"/>
                <a:gd name="T7" fmla="*/ 31 h 251"/>
                <a:gd name="T8" fmla="*/ 63 w 440"/>
                <a:gd name="T9" fmla="*/ 29 h 251"/>
                <a:gd name="T10" fmla="*/ 65 w 440"/>
                <a:gd name="T11" fmla="*/ 30 h 251"/>
                <a:gd name="T12" fmla="*/ 62 w 440"/>
                <a:gd name="T13" fmla="*/ 33 h 251"/>
                <a:gd name="T14" fmla="*/ 59 w 440"/>
                <a:gd name="T15" fmla="*/ 36 h 251"/>
                <a:gd name="T16" fmla="*/ 54 w 440"/>
                <a:gd name="T17" fmla="*/ 37 h 251"/>
                <a:gd name="T18" fmla="*/ 51 w 440"/>
                <a:gd name="T19" fmla="*/ 35 h 251"/>
                <a:gd name="T20" fmla="*/ 50 w 440"/>
                <a:gd name="T21" fmla="*/ 33 h 251"/>
                <a:gd name="T22" fmla="*/ 51 w 440"/>
                <a:gd name="T23" fmla="*/ 27 h 251"/>
                <a:gd name="T24" fmla="*/ 54 w 440"/>
                <a:gd name="T25" fmla="*/ 23 h 251"/>
                <a:gd name="T26" fmla="*/ 52 w 440"/>
                <a:gd name="T27" fmla="*/ 22 h 251"/>
                <a:gd name="T28" fmla="*/ 48 w 440"/>
                <a:gd name="T29" fmla="*/ 26 h 251"/>
                <a:gd name="T30" fmla="*/ 46 w 440"/>
                <a:gd name="T31" fmla="*/ 31 h 251"/>
                <a:gd name="T32" fmla="*/ 46 w 440"/>
                <a:gd name="T33" fmla="*/ 35 h 251"/>
                <a:gd name="T34" fmla="*/ 43 w 440"/>
                <a:gd name="T35" fmla="*/ 34 h 251"/>
                <a:gd name="T36" fmla="*/ 40 w 440"/>
                <a:gd name="T37" fmla="*/ 33 h 251"/>
                <a:gd name="T38" fmla="*/ 41 w 440"/>
                <a:gd name="T39" fmla="*/ 27 h 251"/>
                <a:gd name="T40" fmla="*/ 44 w 440"/>
                <a:gd name="T41" fmla="*/ 23 h 251"/>
                <a:gd name="T42" fmla="*/ 45 w 440"/>
                <a:gd name="T43" fmla="*/ 19 h 251"/>
                <a:gd name="T44" fmla="*/ 41 w 440"/>
                <a:gd name="T45" fmla="*/ 21 h 251"/>
                <a:gd name="T46" fmla="*/ 38 w 440"/>
                <a:gd name="T47" fmla="*/ 24 h 251"/>
                <a:gd name="T48" fmla="*/ 35 w 440"/>
                <a:gd name="T49" fmla="*/ 33 h 251"/>
                <a:gd name="T50" fmla="*/ 33 w 440"/>
                <a:gd name="T51" fmla="*/ 33 h 251"/>
                <a:gd name="T52" fmla="*/ 31 w 440"/>
                <a:gd name="T53" fmla="*/ 31 h 251"/>
                <a:gd name="T54" fmla="*/ 31 w 440"/>
                <a:gd name="T55" fmla="*/ 27 h 251"/>
                <a:gd name="T56" fmla="*/ 34 w 440"/>
                <a:gd name="T57" fmla="*/ 20 h 251"/>
                <a:gd name="T58" fmla="*/ 38 w 440"/>
                <a:gd name="T59" fmla="*/ 15 h 251"/>
                <a:gd name="T60" fmla="*/ 33 w 440"/>
                <a:gd name="T61" fmla="*/ 17 h 251"/>
                <a:gd name="T62" fmla="*/ 29 w 440"/>
                <a:gd name="T63" fmla="*/ 21 h 251"/>
                <a:gd name="T64" fmla="*/ 24 w 440"/>
                <a:gd name="T65" fmla="*/ 26 h 251"/>
                <a:gd name="T66" fmla="*/ 15 w 440"/>
                <a:gd name="T67" fmla="*/ 33 h 251"/>
                <a:gd name="T68" fmla="*/ 6 w 440"/>
                <a:gd name="T69" fmla="*/ 39 h 251"/>
                <a:gd name="T70" fmla="*/ 0 w 440"/>
                <a:gd name="T71" fmla="*/ 40 h 251"/>
                <a:gd name="T72" fmla="*/ 1 w 440"/>
                <a:gd name="T73" fmla="*/ 36 h 251"/>
                <a:gd name="T74" fmla="*/ 4 w 440"/>
                <a:gd name="T75" fmla="*/ 33 h 251"/>
                <a:gd name="T76" fmla="*/ 8 w 440"/>
                <a:gd name="T77" fmla="*/ 29 h 251"/>
                <a:gd name="T78" fmla="*/ 14 w 440"/>
                <a:gd name="T79" fmla="*/ 24 h 251"/>
                <a:gd name="T80" fmla="*/ 22 w 440"/>
                <a:gd name="T81" fmla="*/ 18 h 251"/>
                <a:gd name="T82" fmla="*/ 30 w 440"/>
                <a:gd name="T83" fmla="*/ 12 h 251"/>
                <a:gd name="T84" fmla="*/ 40 w 440"/>
                <a:gd name="T85" fmla="*/ 7 h 251"/>
                <a:gd name="T86" fmla="*/ 49 w 440"/>
                <a:gd name="T87" fmla="*/ 2 h 251"/>
                <a:gd name="T88" fmla="*/ 60 w 440"/>
                <a:gd name="T89" fmla="*/ 0 h 251"/>
                <a:gd name="T90" fmla="*/ 70 w 440"/>
                <a:gd name="T91" fmla="*/ 2 h 251"/>
                <a:gd name="T92" fmla="*/ 77 w 440"/>
                <a:gd name="T93" fmla="*/ 8 h 2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251"/>
                <a:gd name="T143" fmla="*/ 440 w 440"/>
                <a:gd name="T144" fmla="*/ 251 h 2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 flipH="1">
              <a:off x="311" y="682"/>
              <a:ext cx="84" cy="169"/>
            </a:xfrm>
            <a:custGeom>
              <a:avLst/>
              <a:gdLst>
                <a:gd name="T0" fmla="*/ 19 w 197"/>
                <a:gd name="T1" fmla="*/ 34 h 423"/>
                <a:gd name="T2" fmla="*/ 17 w 197"/>
                <a:gd name="T3" fmla="*/ 38 h 423"/>
                <a:gd name="T4" fmla="*/ 14 w 197"/>
                <a:gd name="T5" fmla="*/ 42 h 423"/>
                <a:gd name="T6" fmla="*/ 12 w 197"/>
                <a:gd name="T7" fmla="*/ 47 h 423"/>
                <a:gd name="T8" fmla="*/ 9 w 197"/>
                <a:gd name="T9" fmla="*/ 51 h 423"/>
                <a:gd name="T10" fmla="*/ 7 w 197"/>
                <a:gd name="T11" fmla="*/ 55 h 423"/>
                <a:gd name="T12" fmla="*/ 4 w 197"/>
                <a:gd name="T13" fmla="*/ 60 h 423"/>
                <a:gd name="T14" fmla="*/ 2 w 197"/>
                <a:gd name="T15" fmla="*/ 64 h 423"/>
                <a:gd name="T16" fmla="*/ 0 w 197"/>
                <a:gd name="T17" fmla="*/ 68 h 423"/>
                <a:gd name="T18" fmla="*/ 1 w 197"/>
                <a:gd name="T19" fmla="*/ 63 h 423"/>
                <a:gd name="T20" fmla="*/ 3 w 197"/>
                <a:gd name="T21" fmla="*/ 59 h 423"/>
                <a:gd name="T22" fmla="*/ 5 w 197"/>
                <a:gd name="T23" fmla="*/ 54 h 423"/>
                <a:gd name="T24" fmla="*/ 7 w 197"/>
                <a:gd name="T25" fmla="*/ 50 h 423"/>
                <a:gd name="T26" fmla="*/ 10 w 197"/>
                <a:gd name="T27" fmla="*/ 46 h 423"/>
                <a:gd name="T28" fmla="*/ 12 w 197"/>
                <a:gd name="T29" fmla="*/ 41 h 423"/>
                <a:gd name="T30" fmla="*/ 14 w 197"/>
                <a:gd name="T31" fmla="*/ 37 h 423"/>
                <a:gd name="T32" fmla="*/ 17 w 197"/>
                <a:gd name="T33" fmla="*/ 33 h 423"/>
                <a:gd name="T34" fmla="*/ 19 w 197"/>
                <a:gd name="T35" fmla="*/ 28 h 423"/>
                <a:gd name="T36" fmla="*/ 22 w 197"/>
                <a:gd name="T37" fmla="*/ 24 h 423"/>
                <a:gd name="T38" fmla="*/ 24 w 197"/>
                <a:gd name="T39" fmla="*/ 20 h 423"/>
                <a:gd name="T40" fmla="*/ 27 w 197"/>
                <a:gd name="T41" fmla="*/ 16 h 423"/>
                <a:gd name="T42" fmla="*/ 29 w 197"/>
                <a:gd name="T43" fmla="*/ 12 h 423"/>
                <a:gd name="T44" fmla="*/ 32 w 197"/>
                <a:gd name="T45" fmla="*/ 8 h 423"/>
                <a:gd name="T46" fmla="*/ 34 w 197"/>
                <a:gd name="T47" fmla="*/ 4 h 423"/>
                <a:gd name="T48" fmla="*/ 36 w 197"/>
                <a:gd name="T49" fmla="*/ 0 h 423"/>
                <a:gd name="T50" fmla="*/ 34 w 197"/>
                <a:gd name="T51" fmla="*/ 5 h 423"/>
                <a:gd name="T52" fmla="*/ 32 w 197"/>
                <a:gd name="T53" fmla="*/ 10 h 423"/>
                <a:gd name="T54" fmla="*/ 29 w 197"/>
                <a:gd name="T55" fmla="*/ 16 h 423"/>
                <a:gd name="T56" fmla="*/ 26 w 197"/>
                <a:gd name="T57" fmla="*/ 21 h 423"/>
                <a:gd name="T58" fmla="*/ 23 w 197"/>
                <a:gd name="T59" fmla="*/ 26 h 423"/>
                <a:gd name="T60" fmla="*/ 21 w 197"/>
                <a:gd name="T61" fmla="*/ 30 h 423"/>
                <a:gd name="T62" fmla="*/ 19 w 197"/>
                <a:gd name="T63" fmla="*/ 33 h 423"/>
                <a:gd name="T64" fmla="*/ 19 w 197"/>
                <a:gd name="T65" fmla="*/ 3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423"/>
                <a:gd name="T101" fmla="*/ 197 w 197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 flipH="1">
              <a:off x="917" y="703"/>
              <a:ext cx="14" cy="15"/>
            </a:xfrm>
            <a:custGeom>
              <a:avLst/>
              <a:gdLst>
                <a:gd name="T0" fmla="*/ 0 w 31"/>
                <a:gd name="T1" fmla="*/ 6 h 38"/>
                <a:gd name="T2" fmla="*/ 6 w 31"/>
                <a:gd name="T3" fmla="*/ 0 h 38"/>
                <a:gd name="T4" fmla="*/ 4 w 31"/>
                <a:gd name="T5" fmla="*/ 4 h 38"/>
                <a:gd name="T6" fmla="*/ 0 w 31"/>
                <a:gd name="T7" fmla="*/ 6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8"/>
                <a:gd name="T14" fmla="*/ 31 w 3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8"/>
            <p:cNvSpPr>
              <a:spLocks noChangeArrowheads="1"/>
            </p:cNvSpPr>
            <p:nvPr/>
          </p:nvSpPr>
          <p:spPr bwMode="auto">
            <a:xfrm flipH="1">
              <a:off x="482" y="855"/>
              <a:ext cx="204" cy="23"/>
            </a:xfrm>
            <a:custGeom>
              <a:avLst/>
              <a:gdLst>
                <a:gd name="T0" fmla="*/ 87 w 481"/>
                <a:gd name="T1" fmla="*/ 8 h 58"/>
                <a:gd name="T2" fmla="*/ 84 w 481"/>
                <a:gd name="T3" fmla="*/ 9 h 58"/>
                <a:gd name="T4" fmla="*/ 79 w 481"/>
                <a:gd name="T5" fmla="*/ 9 h 58"/>
                <a:gd name="T6" fmla="*/ 73 w 481"/>
                <a:gd name="T7" fmla="*/ 9 h 58"/>
                <a:gd name="T8" fmla="*/ 68 w 481"/>
                <a:gd name="T9" fmla="*/ 8 h 58"/>
                <a:gd name="T10" fmla="*/ 63 w 481"/>
                <a:gd name="T11" fmla="*/ 8 h 58"/>
                <a:gd name="T12" fmla="*/ 57 w 481"/>
                <a:gd name="T13" fmla="*/ 7 h 58"/>
                <a:gd name="T14" fmla="*/ 52 w 481"/>
                <a:gd name="T15" fmla="*/ 6 h 58"/>
                <a:gd name="T16" fmla="*/ 47 w 481"/>
                <a:gd name="T17" fmla="*/ 5 h 58"/>
                <a:gd name="T18" fmla="*/ 42 w 481"/>
                <a:gd name="T19" fmla="*/ 4 h 58"/>
                <a:gd name="T20" fmla="*/ 36 w 481"/>
                <a:gd name="T21" fmla="*/ 4 h 58"/>
                <a:gd name="T22" fmla="*/ 31 w 481"/>
                <a:gd name="T23" fmla="*/ 3 h 58"/>
                <a:gd name="T24" fmla="*/ 26 w 481"/>
                <a:gd name="T25" fmla="*/ 2 h 58"/>
                <a:gd name="T26" fmla="*/ 21 w 481"/>
                <a:gd name="T27" fmla="*/ 2 h 58"/>
                <a:gd name="T28" fmla="*/ 16 w 481"/>
                <a:gd name="T29" fmla="*/ 2 h 58"/>
                <a:gd name="T30" fmla="*/ 11 w 481"/>
                <a:gd name="T31" fmla="*/ 3 h 58"/>
                <a:gd name="T32" fmla="*/ 5 w 481"/>
                <a:gd name="T33" fmla="*/ 4 h 58"/>
                <a:gd name="T34" fmla="*/ 0 w 481"/>
                <a:gd name="T35" fmla="*/ 6 h 58"/>
                <a:gd name="T36" fmla="*/ 5 w 481"/>
                <a:gd name="T37" fmla="*/ 4 h 58"/>
                <a:gd name="T38" fmla="*/ 10 w 481"/>
                <a:gd name="T39" fmla="*/ 2 h 58"/>
                <a:gd name="T40" fmla="*/ 14 w 481"/>
                <a:gd name="T41" fmla="*/ 1 h 58"/>
                <a:gd name="T42" fmla="*/ 20 w 481"/>
                <a:gd name="T43" fmla="*/ 0 h 58"/>
                <a:gd name="T44" fmla="*/ 25 w 481"/>
                <a:gd name="T45" fmla="*/ 0 h 58"/>
                <a:gd name="T46" fmla="*/ 29 w 481"/>
                <a:gd name="T47" fmla="*/ 0 h 58"/>
                <a:gd name="T48" fmla="*/ 34 w 481"/>
                <a:gd name="T49" fmla="*/ 1 h 58"/>
                <a:gd name="T50" fmla="*/ 40 w 481"/>
                <a:gd name="T51" fmla="*/ 1 h 58"/>
                <a:gd name="T52" fmla="*/ 45 w 481"/>
                <a:gd name="T53" fmla="*/ 2 h 58"/>
                <a:gd name="T54" fmla="*/ 50 w 481"/>
                <a:gd name="T55" fmla="*/ 3 h 58"/>
                <a:gd name="T56" fmla="*/ 55 w 481"/>
                <a:gd name="T57" fmla="*/ 4 h 58"/>
                <a:gd name="T58" fmla="*/ 60 w 481"/>
                <a:gd name="T59" fmla="*/ 5 h 58"/>
                <a:gd name="T60" fmla="*/ 65 w 481"/>
                <a:gd name="T61" fmla="*/ 6 h 58"/>
                <a:gd name="T62" fmla="*/ 70 w 481"/>
                <a:gd name="T63" fmla="*/ 6 h 58"/>
                <a:gd name="T64" fmla="*/ 75 w 481"/>
                <a:gd name="T65" fmla="*/ 7 h 58"/>
                <a:gd name="T66" fmla="*/ 81 w 481"/>
                <a:gd name="T67" fmla="*/ 7 h 58"/>
                <a:gd name="T68" fmla="*/ 87 w 481"/>
                <a:gd name="T69" fmla="*/ 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58"/>
                <a:gd name="T107" fmla="*/ 481 w 481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 flipH="1">
              <a:off x="552" y="882"/>
              <a:ext cx="133" cy="15"/>
            </a:xfrm>
            <a:custGeom>
              <a:avLst/>
              <a:gdLst>
                <a:gd name="T0" fmla="*/ 56 w 314"/>
                <a:gd name="T1" fmla="*/ 6 h 39"/>
                <a:gd name="T2" fmla="*/ 53 w 314"/>
                <a:gd name="T3" fmla="*/ 6 h 39"/>
                <a:gd name="T4" fmla="*/ 49 w 314"/>
                <a:gd name="T5" fmla="*/ 5 h 39"/>
                <a:gd name="T6" fmla="*/ 46 w 314"/>
                <a:gd name="T7" fmla="*/ 5 h 39"/>
                <a:gd name="T8" fmla="*/ 42 w 314"/>
                <a:gd name="T9" fmla="*/ 5 h 39"/>
                <a:gd name="T10" fmla="*/ 39 w 314"/>
                <a:gd name="T11" fmla="*/ 4 h 39"/>
                <a:gd name="T12" fmla="*/ 35 w 314"/>
                <a:gd name="T13" fmla="*/ 4 h 39"/>
                <a:gd name="T14" fmla="*/ 32 w 314"/>
                <a:gd name="T15" fmla="*/ 3 h 39"/>
                <a:gd name="T16" fmla="*/ 28 w 314"/>
                <a:gd name="T17" fmla="*/ 3 h 39"/>
                <a:gd name="T18" fmla="*/ 25 w 314"/>
                <a:gd name="T19" fmla="*/ 3 h 39"/>
                <a:gd name="T20" fmla="*/ 21 w 314"/>
                <a:gd name="T21" fmla="*/ 2 h 39"/>
                <a:gd name="T22" fmla="*/ 18 w 314"/>
                <a:gd name="T23" fmla="*/ 2 h 39"/>
                <a:gd name="T24" fmla="*/ 14 w 314"/>
                <a:gd name="T25" fmla="*/ 2 h 39"/>
                <a:gd name="T26" fmla="*/ 11 w 314"/>
                <a:gd name="T27" fmla="*/ 3 h 39"/>
                <a:gd name="T28" fmla="*/ 7 w 314"/>
                <a:gd name="T29" fmla="*/ 3 h 39"/>
                <a:gd name="T30" fmla="*/ 3 w 314"/>
                <a:gd name="T31" fmla="*/ 4 h 39"/>
                <a:gd name="T32" fmla="*/ 0 w 314"/>
                <a:gd name="T33" fmla="*/ 5 h 39"/>
                <a:gd name="T34" fmla="*/ 3 w 314"/>
                <a:gd name="T35" fmla="*/ 3 h 39"/>
                <a:gd name="T36" fmla="*/ 6 w 314"/>
                <a:gd name="T37" fmla="*/ 2 h 39"/>
                <a:gd name="T38" fmla="*/ 10 w 314"/>
                <a:gd name="T39" fmla="*/ 1 h 39"/>
                <a:gd name="T40" fmla="*/ 14 w 314"/>
                <a:gd name="T41" fmla="*/ 1 h 39"/>
                <a:gd name="T42" fmla="*/ 17 w 314"/>
                <a:gd name="T43" fmla="*/ 0 h 39"/>
                <a:gd name="T44" fmla="*/ 21 w 314"/>
                <a:gd name="T45" fmla="*/ 0 h 39"/>
                <a:gd name="T46" fmla="*/ 25 w 314"/>
                <a:gd name="T47" fmla="*/ 0 h 39"/>
                <a:gd name="T48" fmla="*/ 28 w 314"/>
                <a:gd name="T49" fmla="*/ 0 h 39"/>
                <a:gd name="T50" fmla="*/ 32 w 314"/>
                <a:gd name="T51" fmla="*/ 1 h 39"/>
                <a:gd name="T52" fmla="*/ 36 w 314"/>
                <a:gd name="T53" fmla="*/ 1 h 39"/>
                <a:gd name="T54" fmla="*/ 39 w 314"/>
                <a:gd name="T55" fmla="*/ 2 h 39"/>
                <a:gd name="T56" fmla="*/ 43 w 314"/>
                <a:gd name="T57" fmla="*/ 3 h 39"/>
                <a:gd name="T58" fmla="*/ 47 w 314"/>
                <a:gd name="T59" fmla="*/ 3 h 39"/>
                <a:gd name="T60" fmla="*/ 50 w 314"/>
                <a:gd name="T61" fmla="*/ 4 h 39"/>
                <a:gd name="T62" fmla="*/ 53 w 314"/>
                <a:gd name="T63" fmla="*/ 5 h 39"/>
                <a:gd name="T64" fmla="*/ 56 w 314"/>
                <a:gd name="T65" fmla="*/ 6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39"/>
                <a:gd name="T101" fmla="*/ 314 w 314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 flipH="1">
              <a:off x="290" y="600"/>
              <a:ext cx="726" cy="254"/>
            </a:xfrm>
            <a:custGeom>
              <a:avLst/>
              <a:gdLst>
                <a:gd name="T0" fmla="*/ 298 w 1712"/>
                <a:gd name="T1" fmla="*/ 16 h 634"/>
                <a:gd name="T2" fmla="*/ 288 w 1712"/>
                <a:gd name="T3" fmla="*/ 33 h 634"/>
                <a:gd name="T4" fmla="*/ 279 w 1712"/>
                <a:gd name="T5" fmla="*/ 51 h 634"/>
                <a:gd name="T6" fmla="*/ 237 w 1712"/>
                <a:gd name="T7" fmla="*/ 102 h 634"/>
                <a:gd name="T8" fmla="*/ 199 w 1712"/>
                <a:gd name="T9" fmla="*/ 96 h 634"/>
                <a:gd name="T10" fmla="*/ 162 w 1712"/>
                <a:gd name="T11" fmla="*/ 89 h 634"/>
                <a:gd name="T12" fmla="*/ 134 w 1712"/>
                <a:gd name="T13" fmla="*/ 94 h 634"/>
                <a:gd name="T14" fmla="*/ 148 w 1712"/>
                <a:gd name="T15" fmla="*/ 71 h 634"/>
                <a:gd name="T16" fmla="*/ 145 w 1712"/>
                <a:gd name="T17" fmla="*/ 70 h 634"/>
                <a:gd name="T18" fmla="*/ 130 w 1712"/>
                <a:gd name="T19" fmla="*/ 95 h 634"/>
                <a:gd name="T20" fmla="*/ 118 w 1712"/>
                <a:gd name="T21" fmla="*/ 97 h 634"/>
                <a:gd name="T22" fmla="*/ 104 w 1712"/>
                <a:gd name="T23" fmla="*/ 92 h 634"/>
                <a:gd name="T24" fmla="*/ 71 w 1712"/>
                <a:gd name="T25" fmla="*/ 90 h 634"/>
                <a:gd name="T26" fmla="*/ 38 w 1712"/>
                <a:gd name="T27" fmla="*/ 92 h 634"/>
                <a:gd name="T28" fmla="*/ 3 w 1712"/>
                <a:gd name="T29" fmla="*/ 89 h 634"/>
                <a:gd name="T30" fmla="*/ 12 w 1712"/>
                <a:gd name="T31" fmla="*/ 77 h 634"/>
                <a:gd name="T32" fmla="*/ 26 w 1712"/>
                <a:gd name="T33" fmla="*/ 64 h 634"/>
                <a:gd name="T34" fmla="*/ 40 w 1712"/>
                <a:gd name="T35" fmla="*/ 49 h 634"/>
                <a:gd name="T36" fmla="*/ 50 w 1712"/>
                <a:gd name="T37" fmla="*/ 42 h 634"/>
                <a:gd name="T38" fmla="*/ 59 w 1712"/>
                <a:gd name="T39" fmla="*/ 45 h 634"/>
                <a:gd name="T40" fmla="*/ 71 w 1712"/>
                <a:gd name="T41" fmla="*/ 42 h 634"/>
                <a:gd name="T42" fmla="*/ 73 w 1712"/>
                <a:gd name="T43" fmla="*/ 32 h 634"/>
                <a:gd name="T44" fmla="*/ 61 w 1712"/>
                <a:gd name="T45" fmla="*/ 30 h 634"/>
                <a:gd name="T46" fmla="*/ 56 w 1712"/>
                <a:gd name="T47" fmla="*/ 26 h 634"/>
                <a:gd name="T48" fmla="*/ 57 w 1712"/>
                <a:gd name="T49" fmla="*/ 20 h 634"/>
                <a:gd name="T50" fmla="*/ 67 w 1712"/>
                <a:gd name="T51" fmla="*/ 14 h 634"/>
                <a:gd name="T52" fmla="*/ 75 w 1712"/>
                <a:gd name="T53" fmla="*/ 16 h 634"/>
                <a:gd name="T54" fmla="*/ 84 w 1712"/>
                <a:gd name="T55" fmla="*/ 21 h 634"/>
                <a:gd name="T56" fmla="*/ 93 w 1712"/>
                <a:gd name="T57" fmla="*/ 28 h 634"/>
                <a:gd name="T58" fmla="*/ 103 w 1712"/>
                <a:gd name="T59" fmla="*/ 33 h 634"/>
                <a:gd name="T60" fmla="*/ 115 w 1712"/>
                <a:gd name="T61" fmla="*/ 35 h 634"/>
                <a:gd name="T62" fmla="*/ 126 w 1712"/>
                <a:gd name="T63" fmla="*/ 36 h 634"/>
                <a:gd name="T64" fmla="*/ 136 w 1712"/>
                <a:gd name="T65" fmla="*/ 35 h 634"/>
                <a:gd name="T66" fmla="*/ 148 w 1712"/>
                <a:gd name="T67" fmla="*/ 29 h 634"/>
                <a:gd name="T68" fmla="*/ 160 w 1712"/>
                <a:gd name="T69" fmla="*/ 15 h 634"/>
                <a:gd name="T70" fmla="*/ 169 w 1712"/>
                <a:gd name="T71" fmla="*/ 11 h 634"/>
                <a:gd name="T72" fmla="*/ 177 w 1712"/>
                <a:gd name="T73" fmla="*/ 15 h 634"/>
                <a:gd name="T74" fmla="*/ 172 w 1712"/>
                <a:gd name="T75" fmla="*/ 25 h 634"/>
                <a:gd name="T76" fmla="*/ 157 w 1712"/>
                <a:gd name="T77" fmla="*/ 34 h 634"/>
                <a:gd name="T78" fmla="*/ 139 w 1712"/>
                <a:gd name="T79" fmla="*/ 45 h 634"/>
                <a:gd name="T80" fmla="*/ 126 w 1712"/>
                <a:gd name="T81" fmla="*/ 58 h 634"/>
                <a:gd name="T82" fmla="*/ 126 w 1712"/>
                <a:gd name="T83" fmla="*/ 69 h 634"/>
                <a:gd name="T84" fmla="*/ 134 w 1712"/>
                <a:gd name="T85" fmla="*/ 67 h 634"/>
                <a:gd name="T86" fmla="*/ 145 w 1712"/>
                <a:gd name="T87" fmla="*/ 59 h 634"/>
                <a:gd name="T88" fmla="*/ 154 w 1712"/>
                <a:gd name="T89" fmla="*/ 58 h 634"/>
                <a:gd name="T90" fmla="*/ 166 w 1712"/>
                <a:gd name="T91" fmla="*/ 63 h 634"/>
                <a:gd name="T92" fmla="*/ 179 w 1712"/>
                <a:gd name="T93" fmla="*/ 65 h 634"/>
                <a:gd name="T94" fmla="*/ 190 w 1712"/>
                <a:gd name="T95" fmla="*/ 63 h 634"/>
                <a:gd name="T96" fmla="*/ 197 w 1712"/>
                <a:gd name="T97" fmla="*/ 52 h 634"/>
                <a:gd name="T98" fmla="*/ 207 w 1712"/>
                <a:gd name="T99" fmla="*/ 44 h 634"/>
                <a:gd name="T100" fmla="*/ 204 w 1712"/>
                <a:gd name="T101" fmla="*/ 28 h 634"/>
                <a:gd name="T102" fmla="*/ 187 w 1712"/>
                <a:gd name="T103" fmla="*/ 22 h 634"/>
                <a:gd name="T104" fmla="*/ 204 w 1712"/>
                <a:gd name="T105" fmla="*/ 22 h 634"/>
                <a:gd name="T106" fmla="*/ 217 w 1712"/>
                <a:gd name="T107" fmla="*/ 35 h 634"/>
                <a:gd name="T108" fmla="*/ 223 w 1712"/>
                <a:gd name="T109" fmla="*/ 38 h 634"/>
                <a:gd name="T110" fmla="*/ 237 w 1712"/>
                <a:gd name="T111" fmla="*/ 25 h 634"/>
                <a:gd name="T112" fmla="*/ 249 w 1712"/>
                <a:gd name="T113" fmla="*/ 10 h 634"/>
                <a:gd name="T114" fmla="*/ 258 w 1712"/>
                <a:gd name="T115" fmla="*/ 4 h 634"/>
                <a:gd name="T116" fmla="*/ 277 w 1712"/>
                <a:gd name="T117" fmla="*/ 5 h 634"/>
                <a:gd name="T118" fmla="*/ 294 w 1712"/>
                <a:gd name="T119" fmla="*/ 3 h 6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634"/>
                <a:gd name="T182" fmla="*/ 1712 w 1712"/>
                <a:gd name="T183" fmla="*/ 634 h 6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1393332" cy="1785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7992888" cy="474198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3600" dirty="0" smtClean="0"/>
              <a:t>это кратко и чётко сформулированный результат обучения.</a:t>
            </a:r>
          </a:p>
          <a:p>
            <a:pPr>
              <a:buFontTx/>
              <a:buChar char="-"/>
            </a:pPr>
            <a:r>
              <a:rPr lang="ru-RU" sz="3600" dirty="0" smtClean="0"/>
              <a:t>это осознанный образ, полезный результат, который должен быть достигнут в процессе деятельности.</a:t>
            </a:r>
          </a:p>
          <a:p>
            <a:pPr>
              <a:buFontTx/>
              <a:buChar char="-"/>
            </a:pPr>
            <a:r>
              <a:rPr lang="ru-RU" sz="3600" dirty="0" smtClean="0"/>
              <a:t>это предвосхищаемый образ результата деятельности.</a:t>
            </a:r>
            <a:endParaRPr lang="ru-RU" sz="3600" dirty="0"/>
          </a:p>
        </p:txBody>
      </p:sp>
    </p:spTree>
  </p:cSld>
  <p:clrMapOvr>
    <a:masterClrMapping/>
  </p:clrMapOvr>
  <p:transition spd="med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741987"/>
          </a:xfrm>
        </p:spPr>
        <p:txBody>
          <a:bodyPr/>
          <a:lstStyle/>
          <a:p>
            <a:r>
              <a:rPr lang="ru-RU" dirty="0" smtClean="0"/>
              <a:t>ПОТРЕБНОСТЬ→МОТИВ→</a:t>
            </a:r>
            <a:r>
              <a:rPr lang="ru-RU" b="1" dirty="0" smtClean="0"/>
              <a:t>ЦЕЛЬ</a:t>
            </a:r>
            <a:r>
              <a:rPr lang="ru-RU" dirty="0" smtClean="0"/>
              <a:t>→СПОСОБЫ</a:t>
            </a:r>
            <a:r>
              <a:rPr lang="ru-RU" dirty="0" smtClean="0"/>
              <a:t>→</a:t>
            </a:r>
          </a:p>
          <a:p>
            <a:pPr marL="0" indent="0">
              <a:buNone/>
            </a:pPr>
            <a:r>
              <a:rPr lang="ru-RU" dirty="0" smtClean="0"/>
              <a:t>ДЕЙСТВИЯ</a:t>
            </a:r>
            <a:r>
              <a:rPr lang="ru-RU" dirty="0" smtClean="0"/>
              <a:t>→</a:t>
            </a:r>
            <a:r>
              <a:rPr lang="ru-RU" b="1" dirty="0" smtClean="0"/>
              <a:t>РЕЗУЛЬТАТ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Любая целенаправленная деятельность человека может быть представлена в виде цикла:</a:t>
            </a:r>
          </a:p>
          <a:p>
            <a:pPr lvl="0"/>
            <a:r>
              <a:rPr lang="ru-RU" b="1" dirty="0" smtClean="0"/>
              <a:t>Постановка целей</a:t>
            </a:r>
            <a:r>
              <a:rPr lang="ru-RU" dirty="0" smtClean="0"/>
              <a:t> (чего вы хотите достичь) →</a:t>
            </a:r>
          </a:p>
          <a:p>
            <a:pPr lvl="0"/>
            <a:r>
              <a:rPr lang="ru-RU" b="1" dirty="0" smtClean="0"/>
              <a:t>Планирование действий</a:t>
            </a:r>
            <a:r>
              <a:rPr lang="ru-RU" dirty="0" smtClean="0"/>
              <a:t> (как можно лучше достичь ваших целей) →</a:t>
            </a:r>
          </a:p>
          <a:p>
            <a:pPr lvl="0"/>
            <a:r>
              <a:rPr lang="ru-RU" b="1" dirty="0" smtClean="0"/>
              <a:t>Действия</a:t>
            </a:r>
            <a:r>
              <a:rPr lang="ru-RU" dirty="0" smtClean="0"/>
              <a:t> (выполнение  плана) </a:t>
            </a:r>
            <a:r>
              <a:rPr lang="ru-RU" dirty="0" smtClean="0"/>
              <a:t>→</a:t>
            </a:r>
          </a:p>
          <a:p>
            <a:pPr lvl="0"/>
            <a:r>
              <a:rPr lang="ru-RU" b="1" dirty="0" smtClean="0"/>
              <a:t>Оценка </a:t>
            </a:r>
            <a:r>
              <a:rPr lang="ru-RU" b="1" dirty="0" smtClean="0"/>
              <a:t>своих действий – </a:t>
            </a:r>
            <a:r>
              <a:rPr lang="ru-RU" dirty="0" smtClean="0"/>
              <a:t>рефлексия (что? как? зачем? достигнута ли цель? не требует ли она пересмотра?)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9" y="-81644"/>
            <a:ext cx="9252859" cy="693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2851"/>
            <a:ext cx="839073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Главная методическая цель урока </a:t>
            </a:r>
            <a:r>
              <a:rPr lang="ru-RU" sz="2000" dirty="0"/>
              <a:t>при системно-деятельностном обучении – </a:t>
            </a:r>
            <a:r>
              <a:rPr lang="ru-RU" sz="2000" i="1" dirty="0"/>
              <a:t>создание условий для проявления познавательной активности </a:t>
            </a:r>
            <a:r>
              <a:rPr lang="ru-RU" sz="2000" i="1" dirty="0" smtClean="0"/>
              <a:t>учеников </a:t>
            </a:r>
            <a:r>
              <a:rPr lang="ru-RU" sz="2000" dirty="0" smtClean="0"/>
              <a:t>- </a:t>
            </a:r>
            <a:r>
              <a:rPr lang="ru-RU" sz="2000" b="1" i="1" dirty="0" smtClean="0"/>
              <a:t>достигается </a:t>
            </a:r>
            <a:r>
              <a:rPr lang="ru-RU" sz="2000" b="1" i="1" u="sng" dirty="0" smtClean="0"/>
              <a:t>следующими путями</a:t>
            </a:r>
            <a:r>
              <a:rPr lang="ru-RU" sz="2000" b="1" i="1" dirty="0" smtClean="0"/>
              <a:t>:</a:t>
            </a:r>
          </a:p>
          <a:p>
            <a:pPr lvl="0"/>
            <a:r>
              <a:rPr lang="ru-RU" b="1" dirty="0" smtClean="0"/>
              <a:t>1.</a:t>
            </a:r>
            <a:r>
              <a:rPr lang="ru-RU" dirty="0" smtClean="0"/>
              <a:t> Ход познания – «от учеников». </a:t>
            </a:r>
          </a:p>
          <a:p>
            <a:pPr lvl="0"/>
            <a:r>
              <a:rPr lang="ru-RU" b="1" dirty="0" smtClean="0"/>
              <a:t>2</a:t>
            </a:r>
            <a:r>
              <a:rPr lang="ru-RU" dirty="0" smtClean="0"/>
              <a:t>. Преобразующий характер деятельности обучающихся: наблюдают, сравнивают, группируют, классифицируют, делают выводы выясняют закономерности.</a:t>
            </a:r>
          </a:p>
          <a:p>
            <a:pPr lvl="0"/>
            <a:r>
              <a:rPr lang="ru-RU" b="1" dirty="0" smtClean="0"/>
              <a:t>3.</a:t>
            </a:r>
            <a:r>
              <a:rPr lang="ru-RU" dirty="0" smtClean="0"/>
              <a:t> Интенсивная самостоятельная деятельность обучающихся, связанная с эмоциональными переживаниями, которая сопровождается эффектом неожиданности. Творческие задания. Учитель создаёт проблемные ситуации - коллизии. </a:t>
            </a:r>
          </a:p>
          <a:p>
            <a:pPr lvl="0"/>
            <a:r>
              <a:rPr lang="ru-RU" b="1" dirty="0" smtClean="0"/>
              <a:t>4.</a:t>
            </a:r>
            <a:r>
              <a:rPr lang="ru-RU" dirty="0" smtClean="0"/>
              <a:t> Коллективный поиск, направляемый учителем (вопросы, пробуждающие самостоятельную мысль ученика, разбор данных ранее домашних заданий). </a:t>
            </a:r>
          </a:p>
          <a:p>
            <a:pPr lvl="0"/>
            <a:r>
              <a:rPr lang="ru-RU" b="1" dirty="0" smtClean="0"/>
              <a:t>5.</a:t>
            </a:r>
            <a:r>
              <a:rPr lang="ru-RU" dirty="0" smtClean="0"/>
              <a:t> Учитель создает атмосферу заинтересованности каждого ученика в работе класса (мотивацию).</a:t>
            </a:r>
          </a:p>
          <a:p>
            <a:pPr lvl="0"/>
            <a:r>
              <a:rPr lang="ru-RU" b="1" dirty="0" smtClean="0"/>
              <a:t>6.</a:t>
            </a:r>
            <a:r>
              <a:rPr lang="ru-RU" dirty="0" smtClean="0"/>
              <a:t> 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работы.</a:t>
            </a:r>
          </a:p>
          <a:p>
            <a:pPr lvl="0"/>
            <a:r>
              <a:rPr lang="ru-RU" b="1" dirty="0" smtClean="0"/>
              <a:t>7.</a:t>
            </a:r>
            <a:r>
              <a:rPr lang="ru-RU" dirty="0" smtClean="0"/>
              <a:t> Гибкая структура. Учитель использует разнообразные формы и методы организации учебной деятельности, позволяющие раскрыть субъективный опыт обучающихся. </a:t>
            </a:r>
          </a:p>
          <a:p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859927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143000"/>
            <a:ext cx="2857527" cy="371475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принципы построения урока в режиме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3" y="357188"/>
            <a:ext cx="3643312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6313" y="1071563"/>
            <a:ext cx="3633787" cy="561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непрерывности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1928813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целостности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3" y="2714625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минимакса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6313" y="350043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психологической комфортности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435768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вариативности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5143500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творчества</a:t>
            </a:r>
          </a:p>
        </p:txBody>
      </p:sp>
      <p:cxnSp>
        <p:nvCxnSpPr>
          <p:cNvPr id="22" name="Прямая со стрелкой 21"/>
          <p:cNvCxnSpPr>
            <a:endCxn id="16" idx="1"/>
          </p:cNvCxnSpPr>
          <p:nvPr/>
        </p:nvCxnSpPr>
        <p:spPr>
          <a:xfrm flipV="1">
            <a:off x="3571875" y="3000375"/>
            <a:ext cx="1214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7" idx="1"/>
          </p:cNvCxnSpPr>
          <p:nvPr/>
        </p:nvCxnSpPr>
        <p:spPr>
          <a:xfrm>
            <a:off x="3571875" y="3000375"/>
            <a:ext cx="1214438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 rot="16200000" flipH="1">
            <a:off x="3357562" y="3214688"/>
            <a:ext cx="1643063" cy="1214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1"/>
          </p:cNvCxnSpPr>
          <p:nvPr/>
        </p:nvCxnSpPr>
        <p:spPr>
          <a:xfrm flipV="1">
            <a:off x="3571875" y="2214563"/>
            <a:ext cx="1214438" cy="78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" idx="3"/>
            <a:endCxn id="19" idx="1"/>
          </p:cNvCxnSpPr>
          <p:nvPr/>
        </p:nvCxnSpPr>
        <p:spPr>
          <a:xfrm>
            <a:off x="3571875" y="3000375"/>
            <a:ext cx="1214438" cy="2428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3"/>
            <a:endCxn id="14" idx="1"/>
          </p:cNvCxnSpPr>
          <p:nvPr/>
        </p:nvCxnSpPr>
        <p:spPr>
          <a:xfrm flipV="1">
            <a:off x="3571875" y="1352551"/>
            <a:ext cx="1214438" cy="1647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3"/>
            <a:endCxn id="13" idx="1"/>
          </p:cNvCxnSpPr>
          <p:nvPr/>
        </p:nvCxnSpPr>
        <p:spPr>
          <a:xfrm flipV="1">
            <a:off x="3571875" y="607219"/>
            <a:ext cx="1214438" cy="2393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559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уче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900" y="637704"/>
            <a:ext cx="1262804" cy="2520280"/>
          </a:xfrm>
          <a:prstGeom prst="rect">
            <a:avLst/>
          </a:prstGeom>
          <a:noFill/>
        </p:spPr>
      </p:pic>
      <p:pic>
        <p:nvPicPr>
          <p:cNvPr id="3" name="Picture 2" descr="учитель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3976783" cy="4608512"/>
          </a:xfrm>
          <a:prstGeom prst="rect">
            <a:avLst/>
          </a:prstGeom>
          <a:noFill/>
        </p:spPr>
      </p:pic>
      <p:pic>
        <p:nvPicPr>
          <p:cNvPr id="4" name="Picture 4" descr="учен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624" y="3212976"/>
            <a:ext cx="1050203" cy="2160240"/>
          </a:xfrm>
          <a:prstGeom prst="rect">
            <a:avLst/>
          </a:prstGeom>
          <a:noFill/>
        </p:spPr>
      </p:pic>
      <p:pic>
        <p:nvPicPr>
          <p:cNvPr id="5" name="Picture 6" descr="ученица первокла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1242482" cy="2353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928662" y="269209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 smtClean="0"/>
              <a:t>Система дидактических принципов</a:t>
            </a:r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000108"/>
            <a:ext cx="8215370" cy="5500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65176" indent="-265176" algn="just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2000" dirty="0" smtClean="0"/>
              <a:t>Принцип </a:t>
            </a:r>
            <a:r>
              <a:rPr lang="ru-RU" sz="2000" b="1" i="1" dirty="0" smtClean="0"/>
              <a:t>деятельности - </a:t>
            </a:r>
            <a:r>
              <a:rPr lang="ru-RU" sz="2000" dirty="0" smtClean="0"/>
              <a:t>заключается в том, что ученик, получая знания не в готовом виде, а добывая их сам, осознает при этом содержание и формы своей учебной деятельности, понимает и принимает систему ее норм, активно участвует в их совершенствовании, что способствует активному успешному формированию его общекультурных и </a:t>
            </a:r>
            <a:r>
              <a:rPr lang="ru-RU" sz="2000" dirty="0" err="1" smtClean="0"/>
              <a:t>деятельностных</a:t>
            </a:r>
            <a:r>
              <a:rPr lang="ru-RU" sz="2000" dirty="0" smtClean="0"/>
              <a:t> способностей, </a:t>
            </a:r>
            <a:r>
              <a:rPr lang="ru-RU" sz="2000" dirty="0" err="1" smtClean="0"/>
              <a:t>общеучебных</a:t>
            </a:r>
            <a:r>
              <a:rPr lang="ru-RU" sz="2000" dirty="0" smtClean="0"/>
              <a:t> умений.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2000" dirty="0" smtClean="0"/>
              <a:t>Принцип </a:t>
            </a:r>
            <a:r>
              <a:rPr lang="ru-RU" sz="2000" b="1" i="1" dirty="0" smtClean="0"/>
              <a:t>непрерывности</a:t>
            </a:r>
            <a:r>
              <a:rPr lang="ru-RU" sz="2000" dirty="0" smtClean="0"/>
              <a:t> – означает преемственность между всеми ступенями и этапами обучения на уровне технологии, содержания и методик с учетом возрастных психологических особенностей развития детей.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2000" dirty="0" smtClean="0"/>
              <a:t>Принцип </a:t>
            </a:r>
            <a:r>
              <a:rPr lang="ru-RU" sz="2000" b="1" i="1" dirty="0" smtClean="0"/>
              <a:t>целостности</a:t>
            </a:r>
            <a:r>
              <a:rPr lang="ru-RU" sz="2000" dirty="0" smtClean="0"/>
              <a:t> – предполагает формирование учащимися обобщенного системного представления о мире (природе, обществе, самом себе, </a:t>
            </a:r>
            <a:r>
              <a:rPr lang="ru-RU" sz="2000" dirty="0" err="1" smtClean="0"/>
              <a:t>социокультурном</a:t>
            </a:r>
            <a:r>
              <a:rPr lang="ru-RU" sz="2000" dirty="0" smtClean="0"/>
              <a:t> мире и мире деятельности, о роли и месте каждой науки в системе наук).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610E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208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034" y="357142"/>
            <a:ext cx="8143932" cy="6500858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Принцип </a:t>
            </a:r>
            <a:r>
              <a:rPr lang="ru-RU" sz="2400" b="1" i="1" dirty="0" smtClean="0"/>
              <a:t>минимакса</a:t>
            </a:r>
            <a:r>
              <a:rPr lang="ru-RU" sz="2400" dirty="0" smtClean="0"/>
              <a:t> – заключается в следующем: школа должна предложить ученику возможность освоения содержания образования на максимальном для него уровне (определяемом зоной ближайшего развития возрастной группы) и обеспечить при этом его усвоение на уровне социально безопасного минимума (государственного стандарта знаний).</a:t>
            </a:r>
          </a:p>
          <a:p>
            <a:pPr algn="just"/>
            <a:endParaRPr lang="ru-RU" sz="24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Принцип </a:t>
            </a:r>
            <a:r>
              <a:rPr lang="ru-RU" sz="2400" b="1" i="1" dirty="0" smtClean="0"/>
              <a:t>психологической комфортности</a:t>
            </a:r>
            <a:r>
              <a:rPr lang="ru-RU" sz="2400" dirty="0" smtClean="0"/>
              <a:t> – предполагает снятие всех </a:t>
            </a:r>
            <a:r>
              <a:rPr lang="ru-RU" sz="2400" dirty="0" err="1" smtClean="0"/>
              <a:t>стрессообразующих</a:t>
            </a:r>
            <a:r>
              <a:rPr lang="ru-RU" sz="2400" dirty="0" smtClean="0"/>
              <a:t> факторов учебного процесса, создание в школе и на уроках доброжелательной атмосферы, ориентированной на реализацию идей педагогики сотрудничества, развитие диалоговых форм общения.</a:t>
            </a:r>
          </a:p>
          <a:p>
            <a:endParaRPr lang="ru-RU" sz="1600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610E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05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177562" cy="573955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Принцип </a:t>
            </a:r>
            <a:r>
              <a:rPr lang="ru-RU" b="1" i="1" dirty="0" smtClean="0">
                <a:solidFill>
                  <a:schemeClr val="tx1"/>
                </a:solidFill>
              </a:rPr>
              <a:t>вариативности</a:t>
            </a:r>
            <a:r>
              <a:rPr lang="ru-RU" dirty="0" smtClean="0">
                <a:solidFill>
                  <a:schemeClr val="tx1"/>
                </a:solidFill>
              </a:rPr>
              <a:t> – предполагает формирование учащимися способностей к систематическому перебору вариантов и адекватному принятию решений в ситуациях выбора.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Принцип </a:t>
            </a:r>
            <a:r>
              <a:rPr lang="ru-RU" b="1" i="1" dirty="0" smtClean="0">
                <a:solidFill>
                  <a:schemeClr val="tx1"/>
                </a:solidFill>
              </a:rPr>
              <a:t>творчества</a:t>
            </a:r>
            <a:r>
              <a:rPr lang="ru-RU" dirty="0" smtClean="0">
                <a:solidFill>
                  <a:schemeClr val="tx1"/>
                </a:solidFill>
              </a:rPr>
              <a:t> – означает максимальную ориентацию на творческое начало в образовательном процессе, приобретение учащимся собственного опыта творческой деятельности.</a:t>
            </a:r>
          </a:p>
          <a:p>
            <a:pPr algn="just">
              <a:defRPr/>
            </a:pPr>
            <a:endParaRPr lang="ru-RU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271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Типы уроков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84784"/>
          <a:ext cx="8712967" cy="4800306"/>
        </p:xfrm>
        <a:graphic>
          <a:graphicData uri="http://schemas.openxmlformats.org/drawingml/2006/table">
            <a:tbl>
              <a:tblPr/>
              <a:tblGrid>
                <a:gridCol w="4356027"/>
                <a:gridCol w="4356940"/>
              </a:tblGrid>
              <a:tr h="59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Традиционный урок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Деятельностное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 обучение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 изучения нового материала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совершенствования знаний, умений и навыков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обобщения и систематизации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Комбинированные уроки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Уроки контроля и коррекции знаний, умений, навыков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постановки учебной задачи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решения учебной задачи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моделирования и преобразования модели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решения частных задач с применением открытого способа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ahoma"/>
                        </a:rPr>
                        <a:t>Урок формирующего оценивания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980728"/>
            <a:ext cx="8280919" cy="1512168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   уроков по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Уроки </a:t>
            </a:r>
            <a:r>
              <a:rPr lang="ru-RU" sz="3100" b="1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>деятельностной направленности по целеполаганию можно распределить в четыре группы</a:t>
            </a:r>
            <a:r>
              <a:rPr lang="ru-RU" sz="31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</a:t>
            </a:r>
            <a:br>
              <a:rPr lang="ru-RU" sz="31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12875"/>
            <a:ext cx="8105527" cy="52292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7281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Уроки «открытия» нового знания;</a:t>
            </a:r>
            <a:br>
              <a:rPr lang="ru-RU" sz="28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2) Уроки отработки умений и рефлексии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;</a:t>
            </a:r>
            <a:br>
              <a:rPr lang="ru-RU" sz="2800" b="1" dirty="0">
                <a:solidFill>
                  <a:srgbClr val="002060"/>
                </a:solidFill>
                <a:latin typeface="Arial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3) Уроки общеметодологической направленности;</a:t>
            </a:r>
            <a:br>
              <a:rPr lang="ru-RU" sz="2800" b="1" dirty="0">
                <a:solidFill>
                  <a:srgbClr val="002060"/>
                </a:solidFill>
                <a:latin typeface="Arial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4) Уроки развивающего 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(формирующего контроля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" charset="0"/>
              </a:rPr>
            </a:br>
            <a:endParaRPr lang="ru-RU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27080"/>
            <a:ext cx="3456384" cy="283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0860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sz="5400" dirty="0" smtClean="0">
                <a:latin typeface="Georgia" pitchFamily="18" charset="0"/>
              </a:rPr>
              <a:t>Подходы к структуре урока открытия нового знания </a:t>
            </a:r>
            <a:br>
              <a:rPr lang="ru-RU" sz="5400" dirty="0" smtClean="0">
                <a:latin typeface="Georgia" pitchFamily="18" charset="0"/>
              </a:rPr>
            </a:br>
            <a:r>
              <a:rPr lang="ru-RU" sz="5400" dirty="0" smtClean="0">
                <a:latin typeface="Georgia" pitchFamily="18" charset="0"/>
              </a:rPr>
              <a:t>и </a:t>
            </a:r>
            <a:r>
              <a:rPr lang="ru-RU" sz="5400" dirty="0" err="1" smtClean="0">
                <a:latin typeface="Georgia" pitchFamily="18" charset="0"/>
              </a:rPr>
              <a:t>микроцели</a:t>
            </a:r>
            <a:r>
              <a:rPr lang="ru-RU" sz="5400" dirty="0" smtClean="0">
                <a:latin typeface="Georgia" pitchFamily="18" charset="0"/>
              </a:rPr>
              <a:t> этапов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60640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тип урока -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«открытие»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знания</a:t>
            </a:r>
          </a:p>
          <a:p>
            <a:pPr lvl="0">
              <a:buNone/>
            </a:pPr>
            <a:r>
              <a:rPr lang="ru-RU" sz="2000" b="1" i="1" dirty="0" err="1" smtClean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000" b="1" i="1" dirty="0" smtClean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 умений реализации новых способов действия  </a:t>
            </a:r>
          </a:p>
          <a:p>
            <a:pPr lvl="0">
              <a:buNone/>
            </a:pPr>
            <a:r>
              <a:rPr lang="ru-RU" sz="2000" b="1" i="1" dirty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Содержательная цель</a:t>
            </a:r>
            <a:r>
              <a:rPr lang="ru-RU" sz="2000" i="1" dirty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расширение понятийной базы за счет включения в нее новых элементов.</a:t>
            </a:r>
          </a:p>
          <a:p>
            <a:pPr lvl="0">
              <a:lnSpc>
                <a:spcPct val="134000"/>
              </a:lnSpc>
              <a:buNone/>
            </a:pPr>
            <a:r>
              <a:rPr lang="ru-RU" sz="2000" b="1" i="1" dirty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Структура урока открытия нового знания: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Этап мотивации (самоопределения) к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Этап актуализация и фиксирование индивидуального затруднения в пробном действии.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Этап постановки учебной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задачи, выявление области и причины затруднения.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Этап построения проекта выхода из затруднения.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 Этап реализации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построенного проекта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6) Этап первичного закрепления с проговариванием во внешней речи.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7) Этап самостоятельной работы с самопроверкой по эталону.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8) Этап включения в систему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новых и ранее усвоенных знаний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повторения.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9) Этап рефлексии учебной деятельности на уроке.</a:t>
            </a:r>
          </a:p>
          <a:p>
            <a:pPr lvl="0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583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404814"/>
            <a:ext cx="8281987" cy="350400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>
                <a:solidFill>
                  <a:srgbClr val="8C3C5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Мотивация (самоопределение) к учебной деятельности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539552" y="755213"/>
            <a:ext cx="8208912" cy="5886887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обучающихся в деятельность 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личностно значимом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уровне.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«Хочу, потому что могу».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У учащихся должна возникнуть положительная эмоциональная направленность.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ключение учеников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деятельность;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выделение содержательной области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работы: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учитель в начале урока высказывает добрые пожелания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учащимся;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учитель предлагает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подумать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пригодится для успешной работы на уроке -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высказываются;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девиз «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малой удачи начинается большой успех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самопроверка домашнего задания по образцу.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Настроить 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учеников на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работу, проговаривая с ними план 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действий на уроке.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32"/>
            <a:ext cx="9699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8101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404814"/>
            <a:ext cx="7958459" cy="350400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2. Актуализация </a:t>
            </a: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знаний</a:t>
            </a:r>
            <a:endParaRPr lang="ru-RU" sz="2400" b="1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593304" y="755213"/>
            <a:ext cx="7907759" cy="588688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 минут;</a:t>
            </a: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Возникновение проблемной ситуации.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ЗУН и мыслительных операций (внимания, памяти, речи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ситуации.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фиксирование в громкой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речи места и причины возникшего затруднения,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темы и цели урока. </a:t>
            </a: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Вначале актуализируются знания, необходимые для работы над новым материалом. Одновременно идёт работа над развитием внимания, памяти, речи, мыслительных операций.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Затем создаётся проблемная ситуация, чётко проговаривается цель урока.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71600" cy="75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9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404814"/>
            <a:ext cx="7958459" cy="350400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3. Постановка учебной </a:t>
            </a: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задачи</a:t>
            </a:r>
            <a:endParaRPr lang="ru-RU" sz="2400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683568" y="755213"/>
            <a:ext cx="7817495" cy="588688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обсуждение затруднений («Почему возникли затруднения?», «Чего мы ещё не знаем?»);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проговаривание цели урока в виде вопроса, на который предстоит ответить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в виде темы урока.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4-5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 постановки учебной задачи: побуждающий от проблемной ситуации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(диалог),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подводящий к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теме (диалог).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71600" cy="75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4308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первая учительница у до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578681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43838"/>
            <a:ext cx="7958459" cy="350400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4. «</a:t>
            </a: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Открытие» </a:t>
            </a: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нового </a:t>
            </a: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знания</a:t>
            </a:r>
            <a:r>
              <a:rPr lang="ru-RU" sz="12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endParaRPr lang="ru-RU" sz="1200" b="1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68489"/>
            <a:ext cx="8424936" cy="6073612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построение проекта выхода из затруднения</a:t>
            </a:r>
            <a:r>
              <a:rPr lang="ru-RU" sz="18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 изучения новых знаний и способов действий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УЗ (устных задач) и обсуждение проекта её решения.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7-8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Способы: диалог, групповая или парная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Методы: побуждающий к гипотезам диалог, подводящий к открытию знания диалог, подводящий без проблемы диалог.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самостоятельной исследовательской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деятельности,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выведение алгоритма.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Новое знание 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получают в результате самостоятельного исследования, проводимого под руководством учителя. Новые правила они пытаются выразить своими словами.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подводится итог обсуждения и даётся общепринятая формулировка новых алгоритмов действий.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лучшего их запоминания, там, где это возможно,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используется приём перевода правил на язык образов</a:t>
            </a:r>
            <a:r>
              <a:rPr lang="ru-RU" sz="18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800" i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92088" cy="61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9589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404814"/>
            <a:ext cx="7958459" cy="350400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+mn-cs"/>
              </a:rPr>
              <a:t>. Реализация </a:t>
            </a: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+mn-cs"/>
              </a:rPr>
              <a:t>построенного проекта</a:t>
            </a:r>
            <a:endParaRPr lang="ru-RU" sz="1200" b="1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95536" y="755213"/>
            <a:ext cx="8105527" cy="588688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этапа реализации построенного проекта является построение учащимися нового способа действий и формирование умений его применять как при решении задачи, вызвавшей затруднение, так и при решении задач такого класса или типа вообще.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Для реализации этой цели обучающиеся должны: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на основе выбранного метода выдвинуть и обосновать гипотезы;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- при построении нового знания использовать предметные действия с моделями, схемами и 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- применить новый способ действий для решения задачи, вызвавшей затруднение;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- зафиксировать в обобщенном виде новый способ действий в речи и знаково;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- зафиксировать преодоление возникшего ранее 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затруднения.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971600" cy="75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1315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404814"/>
            <a:ext cx="7958459" cy="350400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6. Первичное закрепление</a:t>
            </a:r>
            <a:r>
              <a:rPr lang="ru-RU" sz="1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endParaRPr lang="ru-RU" sz="1400" b="1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55213"/>
            <a:ext cx="8424936" cy="5886887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(этап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закрепления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способов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действий)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проговаривание нового знания, запись в виде опорного сигнала.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4-5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Способы: фронтальная работа, работа в парах,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группах.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Средства: комментирование, обозначение знаковыми символами, выполнение продуктивных заданий.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выполнение заданий с проговариванием в громкой речи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первичного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закрепления проговаривается новое знание и способ, с помощью которого это знание открыто. 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3" y="61921"/>
            <a:ext cx="971600" cy="75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8285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2730" y="188639"/>
            <a:ext cx="7958459" cy="755213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7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. Самостоятельная работа с самопроверкой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по эталону. Самоанализ и самоконтроль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683568" y="755213"/>
            <a:ext cx="7817495" cy="5886887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(этап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знаний 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способов действий)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для себя должен сделать вывод о том, что он уже умеет.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4-5 минут;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Небольшой объем самостоятельной работы (не более 2-3 типовых заданий);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Выполняется письменно;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Методы: самоконтроль, самооценка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проведении самостоятельной работы в классе каждый 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 самостоятельно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выполняет подобные задания, но в новых  ситуациях.</a:t>
            </a: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проверке работы каждый должен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понять, 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 он понял, запомнил ли 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новый способ действий.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необходимо создать для каждого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ученика ситуацию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успеха.</a:t>
            </a: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71600" cy="75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0730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1"/>
            <a:ext cx="7958459" cy="755213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8.  Включение нового знания</a:t>
            </a:r>
            <a:b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 в систему знаний и </a:t>
            </a: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повторение</a:t>
            </a:r>
            <a:endParaRPr lang="ru-RU" sz="2400" b="1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55213"/>
            <a:ext cx="8177535" cy="5886887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повторение и закрепление ранее изученного и подготовка к изучению следующих разделов курса, выявление границы применимости нового знания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использованию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в системе изученных ранее знаний,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повторение учебного содержания, необходимого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обеспечения содержательной непрерывности, включение нового способа действий в систему знаний.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7-8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минут.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Сначала предложить учащимся из набора заданий выбрать только те, которые содержат новый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способ (алгоритм)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новое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понятие.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Заем выполняются 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задания,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которых новое знание используется вместе с изученными ранее.</a:t>
            </a: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55576" cy="58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3442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188640"/>
            <a:ext cx="7958459" cy="566574"/>
          </a:xfrm>
        </p:spPr>
        <p:txBody>
          <a:bodyPr anchor="b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rgbClr val="8C3C57"/>
                </a:solidFill>
                <a:latin typeface="Arial" charset="0"/>
                <a:ea typeface="Times New Roman" pitchFamily="18" charset="0"/>
                <a:cs typeface="Arial" pitchFamily="34" charset="0"/>
              </a:rPr>
              <a:t>9. Рефлексия деятельности (итог урока)</a:t>
            </a:r>
            <a:br>
              <a:rPr lang="ru-RU" sz="2400" b="1" dirty="0">
                <a:solidFill>
                  <a:srgbClr val="8C3C57"/>
                </a:solidFill>
                <a:latin typeface="Arial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C3C57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endParaRPr lang="ru-RU" sz="2400" b="1" dirty="0">
              <a:solidFill>
                <a:srgbClr val="8C3C57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95536" y="755213"/>
            <a:ext cx="8105527" cy="588688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учащимися своей УД (учебной деятельности), самооценка результатов деятельности своей и всего класса.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2-3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минуты.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Вопросы: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Какую задачу ставили?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Удалось решить поставленную задачу?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Каким способом?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Какие получили результаты?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Что нужно сделать ещё?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Где можно применить новые знания? </a:t>
            </a:r>
          </a:p>
        </p:txBody>
      </p:sp>
      <p:pic>
        <p:nvPicPr>
          <p:cNvPr id="5" name="Picture 4" descr="BD0509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52143"/>
            <a:ext cx="1728192" cy="87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5665"/>
            <a:ext cx="683568" cy="53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49168" r="51389" b="15607"/>
          <a:stretch>
            <a:fillRect/>
          </a:stretch>
        </p:blipFill>
        <p:spPr bwMode="auto">
          <a:xfrm>
            <a:off x="6865453" y="2015899"/>
            <a:ext cx="1232429" cy="198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573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836712"/>
          <a:ext cx="7488832" cy="5678424"/>
        </p:xfrm>
        <a:graphic>
          <a:graphicData uri="http://schemas.openxmlformats.org/drawingml/2006/table">
            <a:tbl>
              <a:tblPr/>
              <a:tblGrid>
                <a:gridCol w="866359"/>
                <a:gridCol w="6622473"/>
              </a:tblGrid>
              <a:tr h="2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ШАГИ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Выделить и сформулировать новое знание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Смоделировать способ открытия нового знания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Вычленить мыслительные операции , используемые при открытии нового знания.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Определить необходимые ЗУН и способы повторения.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Подобрать упражнения для этапа актуализации, опираясь на перечень необходимых мыслительных операций и ЗУН.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Смоделировать возможные затруднения и способы их фиксации.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Смоделировать проблемную ситуацию и диалог.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Составить самостоятельную работу и объективно обоснованный эталон.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40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Определить приёмы организации и проведения первичного закрепления.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Подобрать задания для этапа повторения по уровням.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Провести анализ урока по конспекту.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0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12.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Внести при необходимости коррективы в план конспекта.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99592" y="476672"/>
            <a:ext cx="7958459" cy="5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cs typeface="Times New Roman" pitchFamily="18" charset="0"/>
              </a:rPr>
              <a:t>Алгоритм конструирования урока открытия нового знания</a:t>
            </a:r>
            <a:endParaRPr lang="ru-RU" sz="80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3C57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3C57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C3C57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8C3C57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116633"/>
            <a:ext cx="7814443" cy="648072"/>
          </a:xfrm>
        </p:spPr>
        <p:txBody>
          <a:bodyPr anchor="b"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тип урока – отработка умений и рефлексии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251521" y="764704"/>
            <a:ext cx="8050456" cy="5886887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Деятельностная цель: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способностей к рефлексии коррекционно-контрольного типа и реализации коррекционной нормы (фиксирование собственных затруднений в деятельности, выявление их причин, построение и реализация проекта выхода из затруднения и 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и при необходимости коррекция изученных способов действий - понятий, алгоритмов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 :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Этап мотивации (самоопределения) к коррекционной деятельности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Этап актуализации и пробного учебного действия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Этап локализации индивидуальных затруднений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Этап целеполагания и построения проекта коррекции выявленных затруднений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Этап реализации построенного проекта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Этап обобщения затруднений во внешней речи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Этап самостоятельной работы с самопроверкой по эталону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Этап включения в систему знаний и повторения</a:t>
            </a:r>
          </a:p>
          <a:p>
            <a:pPr marL="54864" lvl="0" indent="0">
              <a:buClr>
                <a:srgbClr val="F0A22E"/>
              </a:buClr>
              <a:buSzPct val="80000"/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Этап рефлексии деятельности на уроке</a:t>
            </a: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11560" cy="475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8849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1"/>
            <a:ext cx="8281987" cy="755213"/>
          </a:xfrm>
        </p:spPr>
        <p:txBody>
          <a:bodyPr anchor="b"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тип урока – уроки общеметодологической направленности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55213"/>
            <a:ext cx="8177535" cy="5886887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Деятельностная цель: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lnSpc>
                <a:spcPct val="80000"/>
              </a:lnSpc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способностей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способностей к структурированию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систематизации</a:t>
            </a:r>
          </a:p>
          <a:p>
            <a:pPr lvl="0">
              <a:lnSpc>
                <a:spcPct val="80000"/>
              </a:lnSpc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изучаемого предметного содержания.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обобщенных деятельностный норм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теоретических основ развития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содержательно-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методических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линий курсов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 :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этап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мотивации;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этап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актуализации и фиксирования индивидуального затруднения в пробном учебном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действии;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этап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закрепления с проговариванием во внешней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речи;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этап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включения изученного в систему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знаний;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этап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рефлексии учебной деятельности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уроке.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ru-RU" sz="1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20080" cy="55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1064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2013" y="1"/>
            <a:ext cx="8281987" cy="755213"/>
          </a:xfrm>
        </p:spPr>
        <p:txBody>
          <a:bodyPr anchor="b"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 тип урока – урок развивающего контроля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179512" y="755213"/>
            <a:ext cx="8321551" cy="5886887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Деятельностная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способностей к осуществлению контрольной функции.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и самоконтроль изученных понятий и алгоритмов.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урока 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1.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мотивации (самоопределения) к контрольно-коррекционной деятельности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актуализации и пробного учебного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действия;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3.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локализации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индивидульных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затруднений;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4.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построения проекта коррекции выявленных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затруднений;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5.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реализации построенного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проекта;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6.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обобщения затруднений во внешней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речи;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7.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самостоятельной работы с самопроверкой 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эталону;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8.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решения заданий творческого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уровня;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9. этап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рефлексии контрольно-коррекционной деятельности.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705890" cy="54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941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3200" b="1" u="sng" dirty="0" smtClean="0">
                <a:hlinkClick r:id="rId2"/>
              </a:rPr>
              <a:t>Большой толковый словарь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smtClean="0"/>
              <a:t>http://www.gramota.ru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525963"/>
          </a:xfrm>
        </p:spPr>
        <p:txBody>
          <a:bodyPr/>
          <a:lstStyle/>
          <a:p>
            <a:r>
              <a:rPr lang="ru-RU" sz="3600" b="1" dirty="0" smtClean="0"/>
              <a:t>УРОК</a:t>
            </a:r>
            <a:r>
              <a:rPr lang="ru-RU" sz="2400" b="1" dirty="0" smtClean="0"/>
              <a:t>,</a:t>
            </a:r>
            <a:r>
              <a:rPr lang="ru-RU" sz="2400" dirty="0" smtClean="0"/>
              <a:t> -а; </a:t>
            </a:r>
            <a:r>
              <a:rPr lang="ru-RU" sz="2400" b="1" i="1" dirty="0" smtClean="0"/>
              <a:t>м.</a:t>
            </a: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1.</a:t>
            </a:r>
            <a:r>
              <a:rPr lang="ru-RU" sz="2400" dirty="0" smtClean="0"/>
              <a:t> </a:t>
            </a:r>
            <a:r>
              <a:rPr lang="ru-RU" sz="2400" i="1" dirty="0" smtClean="0"/>
              <a:t>Разг.</a:t>
            </a:r>
            <a:r>
              <a:rPr lang="ru-RU" sz="2400" dirty="0" smtClean="0"/>
              <a:t> Работа, заданная на определённый срок.</a:t>
            </a:r>
          </a:p>
          <a:p>
            <a:r>
              <a:rPr lang="ru-RU" sz="2400" b="1" dirty="0" smtClean="0"/>
              <a:t>2.</a:t>
            </a:r>
            <a:r>
              <a:rPr lang="ru-RU" sz="2400" dirty="0" smtClean="0"/>
              <a:t> Учебная работа, задание, которые даются ученику для приготовления к следующему занятию.</a:t>
            </a:r>
          </a:p>
          <a:p>
            <a:r>
              <a:rPr lang="ru-RU" sz="2800" b="1" dirty="0" smtClean="0"/>
              <a:t>3</a:t>
            </a:r>
            <a:r>
              <a:rPr lang="ru-RU" b="1" dirty="0" smtClean="0"/>
              <a:t>.</a:t>
            </a:r>
            <a:r>
              <a:rPr lang="ru-RU" dirty="0" smtClean="0"/>
              <a:t> Учебное занятие по какому-л. предмету; время, отведённое для него. </a:t>
            </a:r>
          </a:p>
          <a:p>
            <a:r>
              <a:rPr lang="ru-RU" sz="2400" b="1" dirty="0" smtClean="0"/>
              <a:t>4.</a:t>
            </a:r>
            <a:r>
              <a:rPr lang="ru-RU" sz="2400" dirty="0" smtClean="0"/>
              <a:t> То, из чего можно сделать выводы, извлечь что-л. поучительное на будущее.</a:t>
            </a:r>
            <a:r>
              <a:rPr lang="ru-RU" dirty="0" smtClean="0"/>
              <a:t> </a:t>
            </a:r>
          </a:p>
          <a:p>
            <a:r>
              <a:rPr lang="ru-RU" sz="2400" b="1" dirty="0" smtClean="0"/>
              <a:t>5.</a:t>
            </a:r>
            <a:r>
              <a:rPr lang="ru-RU" sz="2400" dirty="0" smtClean="0"/>
              <a:t> </a:t>
            </a:r>
            <a:r>
              <a:rPr lang="ru-RU" sz="2400" i="1" dirty="0" smtClean="0"/>
              <a:t>Разг.</a:t>
            </a:r>
            <a:r>
              <a:rPr lang="ru-RU" sz="2400" dirty="0" smtClean="0"/>
              <a:t> Поучение, наставление. 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91876" cy="487488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Качественное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изменение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 процесса образования 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выводит 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педагогов на понимание 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новых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образовательных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результатов: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Предметных</a:t>
            </a:r>
          </a:p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метапредметных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личностных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8767"/>
            <a:ext cx="665820" cy="51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BD0509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88757"/>
            <a:ext cx="3312368" cy="16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655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:\Семинар Системно-деятельностный подход...22.04.2015 г\Статьи и презентация\В чём состоит новизна, заявленная ФГОС\ОРАРРАРШЩАРШЩРЦШАШАОКШЩОПШ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40139" y="-1327563"/>
            <a:ext cx="7588265" cy="94685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391876" cy="4874884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позиций компетентностного подхода уровень образованности определяется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способностью решать проблемы различной сложности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имеющихся знаний,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умений, навыков и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УУД.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OurNew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5265"/>
            <a:ext cx="827584" cy="64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57883024"/>
              </p:ext>
            </p:extLst>
          </p:nvPr>
        </p:nvGraphicFramePr>
        <p:xfrm>
          <a:off x="484843" y="2780928"/>
          <a:ext cx="407196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1988901"/>
              </p:ext>
            </p:extLst>
          </p:nvPr>
        </p:nvGraphicFramePr>
        <p:xfrm>
          <a:off x="4572000" y="2071678"/>
          <a:ext cx="42624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22174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ru-RU" dirty="0" smtClean="0"/>
              <a:t>Д. Р. Киплинг: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r>
              <a:rPr lang="ru-RU" dirty="0" smtClean="0"/>
              <a:t>«Образование – важнейшее из земных благ, если оно наивысшего качества. </a:t>
            </a:r>
            <a:r>
              <a:rPr lang="ru-RU" dirty="0" smtClean="0"/>
              <a:t>В </a:t>
            </a:r>
            <a:r>
              <a:rPr lang="ru-RU" dirty="0" smtClean="0"/>
              <a:t>противном случае, оно совершенно бесполезно».</a:t>
            </a:r>
            <a:endParaRPr lang="ru-RU" dirty="0"/>
          </a:p>
        </p:txBody>
      </p:sp>
      <p:pic>
        <p:nvPicPr>
          <p:cNvPr id="1026" name="Picture 2" descr="http://loffit.abc.es/wp-content/uploads/2013/12/loffit_rudyard-kipling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09556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s40.radikal.ru/i090/1209/7b/024da557d04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1584176" cy="195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easyreaders.dk/data/media/cache/f/8/9/f89b5a078ad6df6ecf815ec3ccae2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141951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</a:t>
            </a:r>
            <a:r>
              <a:rPr lang="ru-RU" dirty="0" err="1" smtClean="0"/>
              <a:t>Дьюи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r>
              <a:rPr lang="ru-RU" dirty="0" smtClean="0"/>
              <a:t>«Если мы будем учить так, как учили вчера,</a:t>
            </a:r>
            <a:r>
              <a:rPr lang="en-US" smtClean="0"/>
              <a:t> </a:t>
            </a:r>
            <a:r>
              <a:rPr lang="ru-RU" smtClean="0"/>
              <a:t>мы </a:t>
            </a:r>
            <a:r>
              <a:rPr lang="ru-RU" dirty="0" smtClean="0"/>
              <a:t>украдём у наших детей завтра». </a:t>
            </a:r>
            <a:endParaRPr lang="ru-RU" dirty="0"/>
          </a:p>
        </p:txBody>
      </p:sp>
      <p:pic>
        <p:nvPicPr>
          <p:cNvPr id="2050" name="Picture 2" descr="John Dewey in 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095500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768752" cy="1143000"/>
          </a:xfrm>
        </p:spPr>
        <p:txBody>
          <a:bodyPr/>
          <a:lstStyle/>
          <a:p>
            <a:r>
              <a:rPr lang="ru-RU" dirty="0" smtClean="0"/>
              <a:t>Карл </a:t>
            </a:r>
            <a:r>
              <a:rPr lang="ru-RU" dirty="0" err="1" smtClean="0"/>
              <a:t>Рэнсом</a:t>
            </a:r>
            <a:r>
              <a:rPr lang="ru-RU" dirty="0" smtClean="0"/>
              <a:t> </a:t>
            </a:r>
            <a:r>
              <a:rPr lang="ru-RU" dirty="0" err="1" smtClean="0"/>
              <a:t>Роджерс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779096" cy="4525963"/>
          </a:xfrm>
        </p:spPr>
        <p:txBody>
          <a:bodyPr/>
          <a:lstStyle/>
          <a:p>
            <a:r>
              <a:rPr lang="ru-RU" dirty="0" smtClean="0"/>
              <a:t>«В настоящее время просто впитывать факты и сведения практически ничего не значит, ещё меньше это будет значить в </a:t>
            </a:r>
            <a:r>
              <a:rPr lang="ru-RU" dirty="0" smtClean="0"/>
              <a:t>будущем. То</a:t>
            </a:r>
            <a:r>
              <a:rPr lang="ru-RU" dirty="0" smtClean="0"/>
              <a:t>, что действительно значимо и сегодня, и в будущем, - так это обучиться тому, как </a:t>
            </a:r>
            <a:r>
              <a:rPr lang="ru-RU" dirty="0" smtClean="0"/>
              <a:t>учиться.</a:t>
            </a:r>
          </a:p>
          <a:p>
            <a:pPr marL="0" indent="0">
              <a:buNone/>
            </a:pPr>
            <a:r>
              <a:rPr lang="ru-RU" dirty="0" smtClean="0"/>
              <a:t>Следовательно</a:t>
            </a:r>
            <a:r>
              <a:rPr lang="ru-RU" dirty="0" smtClean="0"/>
              <a:t>, задача учителя очень тонкая и требует истинно высокого призвания».</a:t>
            </a:r>
            <a:endParaRPr lang="ru-RU" dirty="0"/>
          </a:p>
        </p:txBody>
      </p:sp>
      <p:pic>
        <p:nvPicPr>
          <p:cNvPr id="4" name="Picture 2" descr="http://www.rogers.psy4.ru/2501_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77448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hQSERUUExQWFBQUGRgZGBgYGBgYGhgXFxcXFhgYFhcaHCYfGBojHRcUHy8gJCcpLCwsFx4xNTAqNSYrLCkBCQoKDgwOGg8PGikkHCQsKSwpLCwsLCwsKSwpKSwsLCwsLCwsLCwpLCwsLCwsLCwsKSksKSwpKSwpKSwsLCwsLP/AABEIAL0BCgMBIgACEQEDEQH/xAAbAAACAwEBAQAAAAAAAAAAAAADBAIFBgcBAP/EAEgQAAECAwUFBQUFBQYEBwAAAAECEQADIQQSMUFRBQYiYXETMoGRoUKxwdHwBxRSYuEjM3KS0hVTorLC8TRDgpMIFyREY3Oj/8QAGQEAAgMBAAAAAAAAAAAAAAAAAQIAAwQF/8QAJhEAAgICAwACAgEFAAAAAAAAAAECEQMhEjFBBBMiUaEjMjNhgf/aAAwDAQACEQMRAD8A8kyjxHDxGo5wQy2R3gDeGBGYMNybNi92r58xExs8FJdQy158ouaKUxZUsMl1Cj58zyhhKePvA1BzPhhHqbI6QLw8jqeUNps4Cu8P5TprC0NYFFjSyg+IqwOqYJNsaTLzx/Dy6w0hCWIckchhhm8TWtLYnH8IOR5xKBZX/cibuNAaMMyps4KuxftQSlZqMgBlmYZTPSGqrA6DM6GC9om87KOGY0ECkS2VP3RIWaKchVcBngSKxJN3jACqGtRqTSnOLdM5DkG/nixyMIGWHVdByzr3hy0gNUMnZG1zQZIuoYiruCRXpyhMTHC/+nHkE/KCo2igkgA3JYda1FxoydXc46QlZtuy1qJARcdlBqjQk6cxGDPli+jVig12e2pZSEu7EAjxJ+URnTCotDW07EmYE3FXSkOEO4Uzk3Tma/7QgC4cFxT65aNAwyTsElTsgtTawSXK4cHJ+iYGJJJhiYbtMT9UjSkI2ACI+Co+vR4EwjQ6JhVIhHpaJGZSFaGDWlBZD/gT6ur/AFQ3LAaTddwtia1JUlTB9MOsK2+ayyl8AgeSExK1Wnu3FHI4NdYCg1LuSecBqgdjNltvZpWCWJUkFIzSCu8PUU5wI2BZJASSwcqwTd/EVmgDc4RmznUTQEkmlBWtNIZWXSkOWqWctllg+NYHZOhuyiWhKypSVHui67kLDEoLjCtTTziX3aSAou7CgvcRUcHQBwgO5JJwpjFaXhyTLLC95Yc2pBSsD0DmOlLO4IZnLVY0GVRB5QWmWLpBSqpSWuuHDqBNC2YbvUhe1LKQ2v03qIXK3iA2OzbWEqWgOxccwxBHUUbxgf8AaFZYVVKQUGuIUommmI8oQUCVOIHMBf1gWyUh/aFtQGQgFsVFTOol2dqJSNNawDaNChfJFOYSIRTMIPOGLdNBEsuCQhiMwQTUjmCPKB2DoTmgkgk4/CPOy5xFcyhpWPfvnL1HygB2aiTKFQF64g5QVDMeMYjLrzjyWgcTkvXL9YlJsqWOOR9esdZmMPcSAHJauT/GDLTLJFVYjIfOIBCQBiPLCJzJIKgz5YkQpCMm6XqSwOQ+cezbgBZ8cWGLHBjHkuWA4wocSOukEmJSE4Zj/VyiBBpCKUJxrTXpBTPSlVAfZoGGIGbQVBBSlk65/Bo8WUlbEaZ8h5wCAFLBdNylS97A3VYFohsax9vO7FLoF29MU78ALMMMSYbsxlJWq9i6mDniocvOF9m7xolTLTaSBwIRLuh6KvksfzMpGGoivItFmP8Au0Wtr2DZ0IVLCOFeL5xhNq/Z8ZTzbGok+1KVW8M7h15RdTd+UTUX0hR4kpa6pgpfcBWzC9k+hiukb/FBN6W91uFIU5csGUaPjpHLn2dJRTRl5dvWzV8CzEUB/IrEPg9DQwbde2FfbJNbpCh/1UVTKoB8TDG/WyVBX3iWhaAs8RcMD+Kh84rN15zzVFQuLWllDIkEEKTyNYmHUrK8kXRp5DA1rApqnLxNmiLR0DMeAR4qPTH02EYyIJiRSWJYsM8qjD0MSs6Q/E7cmc8g8RnHGFrQbC29LTFDp/lELqXB7f8Avpja+8CCWFYF8kOUSlMKZkJc8heMBrYU6QgqbDUpyMMIJY7OVXEFiLq1JDVcghn6oFInaJXZkJcEEBT63kg/RgJekb8BlyWAc4UrBFrVQAEczT3wXZwUSogd1JbCq1ApQH1cu3KKpYL1+uUEXsZmAqJcp/mESmWQpAVkWq7nB66Ur0hdaQAGU78m98N7QmlSBdFOEqL90pliWzaUJB/NC0QCrkpww8M2rphA0IciuJAfqYtVSwZ06XhdlM4xaWJV5uoBiqtchlKKXup4gTmg9wvm7gecFoWwQlFlE1bPIVZh6wqvGLnai76lgAoSFKJLi44o70J5AeAijKnGGNB7/hCtBQrOmVZq8/OPhMOgh6TPu+2hLYBg/VwguPWK9UlLnjHkr+mFoezoQUi8Wv4HIYxGWoMaKGBxBzPKDLWgEhjnQK68oAq0pAJCdPaOvSOuYAnbDhxz0+UMKmANTTPVoQ7YEJ4GFfaPKIrtYSRRnbMjSFGosUTBWjMDnoOkIWieaukteDEKPOJ2a1Aki6Djr8DE7RPNxToTVtTrjxQGRLZH76EpSQPxa1+niU7aLlJuguEkkk5pHOEPvBSEi6it52egDc4cVPIusE90VblCIeiQtV6bVA9oUvaHU4xa7upSROLBPAAXDg41Y50A8oQl2o3zROJ9nrBtl20JXxABCk3SwHdUw8gS56QsuhodgbRKkiziX2Syi0FSiUppeSQkMMroSkg6mIbOkpB/ad4NQgdQS2MNbV2WqQhIImT03WSATdl1JYMQCC4qXPOFbNZLqXWVEqxvF25J0EcrImns60HFrQ/t1KZkoJLFJIeObmwBNuly0qCriSFkakKUlNMSAK9RGt3mN+zKSl2DGnUM0ZHdfZa0zF2iYLqVXggHFiaqrXCJijynZXlnxg4/svF/XhEJoYA6vHi5kerNBHSMIO/SPSY8Shy2sWtk3UtKw4lEDVTJ/wAxBhWMVgweBKi+tO5tpTXswrklSSffCCtkTnCRKmXiKC6R64NAILW6Y8xXUeiQIPYEELTMP7slaFFqBNxlAnByFYQ7bt2JwUVMkvXEUoMThFKhTEg16YeEL6TwZRb1I7FaQypaWrgqqqt0V6RBG0hdSmYi+E0SbxSoDFnAIUHcgEZx7OWSA1Gha1zbyiTUn3s0BkSsel2i9Lup4QFFRqXJNA55B28YFa53Q0xugPnUwlJmtA7TPJODUgNk47DXtRz8497fhoAHBBIdyOpLV5Qqk1qcqwzOUEs+GTdIVbCz42kklRJJIZ3xDBOOjUgKp6hQksxZLkivKAqnOW1+vhEVJvF6RAUMbanHtlOXwbEsFJCqaYwsVFoPtFYWELGNy6oZhSOF+hTdPnAFp4MMYnpPAapYJL+ED+6/VPnHomsK4tATOiOgbOgKSbxJCW4tXz5xITA6mCat5OM3jy+AtjmVYAc4jLtIYslOH4U6jlHUMh7eoCySOL4c4jMWAU8CME5chBUznSBQBzRhy5R7NXUOE0AGCXw6QAnkq0C8eEe17j8on944SAE+z7IOZiUubUukZ5Dnyia18JoPZyGvSAQqUWrhvFKKKIonphDwmXsQjupbhGb/AKQKekhICbuKqMnkSRSIzbSU3O73BknU8oQs7HUraYaDE5D0iM7aAQhThCWFSUjFwAG60aKPa28akTClHZu/eUOEZ1ADmOf7xbanrUxnBYQQU3E9kCRV2xd9YkrirFTTO7HZs5VieZMMtSHKUgAslqBQ+mjD2W1zZsy7MUbuoDPGL2f9rNulIuTFdsnBlhzd/wDsS2FMQc4Ysv2nAkDsWJOPaAAdeGOfmxyk7SN+LLGKps6rarA8hdxJWUgEJGKrrFg+JNYzEjasqah5a0qphmH/ABDEERkds/aPaJqTIkum8Lqigm8dReIonEYCM1IlhCVX3v0a6WCdXo5MPhi4ooyzUno6SVB2BBPhGisG7Cli/OPZS+ffUPypy6mOK2XbRkzELTQoUC+ZY5nOOxyN5PvEtMy84IeJly8FpD4Yc3s0FntEmR+5lpB/Eaq8VH4NE17bUcVP4xjp20i/CA+piMu3qGNfSMy+yezU1jjo1Vp20BiVD+EFh1MLSNtFIKlTb6Q5u1vHQVjOKt6zgSH8RELQskF2LZszw2OE3KwZZY+I5tvbEyaopJIQwZIwqAanPGK+wykkkre6kezi5okB+deiTHtu778k/wCVMQkTkgKSp6lJcNQh8jSoJjW0ZF0FXYzcvE1uhbapvXXBfx6QLaFmuTCl3ugMWZwpIVh4+kOz9oywL6EKvFAl3VG8lkkG8cC7BNMKmE50y+kJKr6yosoulgoOUqJ/NUZCuRgNICsXlpZCzqyR41PkB6iACWVKASC/xAcxaW6dLUbhK0hDsQh6lnSZZKSGYB3yMJWW2mTMeWpYSxBrdKqHEA6kFnyhGhkwf3crcpbhSCST1oOeNORgc6zL4Qfau0eovh0vo4rDEuWm6AsqObBqk0Yklx1Y4mC2q1pUcQlSiCVV4WDJAYnAUvM7N1gUDkJbPst6eEDjqRT2roJp1aIzpBSWcEtVi7cjoeUHSUJWoguyC7OkEmhIzHe9TC0+1Xy9EsGFSedSoknziUS7Ipsy1YJJfwfo5rEp1EAHHAjQxGTNCckLfUORjgcoGpL406RKAeTLMQlyQHDgZ3SWvNo+GsJUiztBJlXlEkm6hJP4ZYy5B0jzhHs06n68IjQUzoMyYq97WJ10iMmaq7m3NxR0/rB5oVewVjryzgSEqIwOBrzvDzjpmRBAsgZmp+ESvFxjgIim8E0vGp10EfKK6d40GsAgwFl8TV8OkQE5V1TEvTFvxCJomqCi75jOIfeCysRQYv8AiEAgCbaVkJzrU00EeWtSzcL5aDU0wiU20KCRUuDk7YDzj1VqUWJJZhrqYX0YwU6zKm9oRUpq2aiSzJGrmKO27EUmYUFwpPeYggE5BsG8+QjYWq7KtK3LByPAgED3RTbXtgVNUoF0k8J5BsNI0zipdmeLa0VFp2CgkMm7TC8VO+BJehzo0VQ3XN6qqPkKn5RpFTihIUUghTs9fTWFEbYaWp3IfByxOrCKJQhEsjKTKy0q7E3QLhT59Sc4q51qJLvXXGC7QmO6jic6mEJSCos7DXSMzlZelQacta3UXVzh3Zu3Z0hJQlTA4DFn0hn7nZ0yuGaorGRBZdKXGw8dYpZ6uNiG5QjSlpjKTXRu93duKcSpzuWKVHO9gDyNSDGrk+4RyjZ1imTAVpZk4knTIDE9BGt2dt8yglM4veo/tIIAcL1FcYKdaJZqpBD1w+jEZuup8oHJnAgKSQQQWIqIj2lB1MMEna1cevCj/KIWGMMT6kfwI9APlE7DISsqfAJI0dRBuh+oPVoVoa9CyRQ+flAFLiylbLVwVDrUQBqElKVF8GBU3gYStMq7RwWJDjOuXpCtBTIzLRe71SAA+Zagva6QIjExKai6xeqkhR8VFvQA+MBqYUIWbNDDWEVLgk5R98CHpACkMWEuVDMoU3VLLb/CYUK4mlFXaC2qy3SQQxFCDRsIALAhYYROUkLJDhIDkklgAMep5CsAVLry6xBUtsohC0tG1Ja1BpV1I4QHpd6Fy9ScakuYTXZw5YpbJ8WyeFpqCkBxjAb3WDYtHRzZypfeSz4XhoI+RKIBbBsXTqnKPpt28llDJ3etBA7PJd2Uk8J15aiOmZRpVnVc/wCoYEZp6xJMtQSKZCrjnhWCAfs8QeIVcYsflEJkrhFQ/XrAYAPZzL5IdnPxghsiylRc90PU5KSaR72TqJo1cxziKEKZVAwTg41DdYVjHtpQsy6BfepU4AfrEJYmMBx918/xKiCZSigUqSHwpw/pBUWcgILHul/5jVoShjmf2nomy7ZeF8CahJH8SQEn4Rj5lsmpZ1OTrHXN+9nGagkpLyheB04Re9PdHIpwvLUTg7HkAWCRAdkQQbWnFIBVwvQZaOI7hs/7GrHMHFNtAvDAKRiRjVEcTnyFpQlZBCcE9AyvAVjpEn7d0ob/ANGSAwczQCWpTghHsZUaNP2BSkrB7dcxA9laUsdHYhxGX37+y/7lKVPRMSUFaUiXcIqssGUSzCNZsz/xAWSYwmWe0IL4purHoQfSEvtN38slu2bMlyFr7QLlqAWgp7qgSLxpgTCtRCcjBukuwI/2+mi6Vub20q8khM9JrV0KB4k1GBYiuEZJbhg7k5DLQR0XcmSU2YFWKySP4e6PcYEVsiRkwtUh5a0qSqpu+z1GTYVEJWzaYW1KjPkAwA1FAXjpu0NnS5ybsxAWMa5fwkVB6RkdpbhtxSF87q/OivnE4IJV7L2vMQQELu8iaHOo5kDyaL8byrQmWVFCioOQAQRlWMguzLkzP2yFIrpniK4EdI9tNtCglqMPEnrpCtMBtkb3JLOghktQu9T84csu8MlSLpXcN5yVOzBLZYlyaYxzqTPDi8S2fyiVttQMxRluEObo0GVIOybOxWfaiZgQLPeUoI7OWwckqIUss3eTxHk40gtt2fMvSr0pSVLd7ySElRoglwwvHI59Ywv2dW0ImhaVNM43D1utSnXOOubC3vWqamXMU6VFq1imWZKXFmjHhco8kY7aVlvFa5QvIDAgV7O6yWP5aOFYHqITASkJKr9a0ADh9T8o6Ztbc2RMJm2dZs8zVNEHVwKp8PKOfbc2LaJBPbAkHCY95Kmw4teRaHtCUxTZyQqeLwvBIWu7+IoSVBPiRhFkmyBZQpUs/tXUSaES0i6SyWF9R4nwwpWM6VnHAvj8tIcs1sLFJWWNSHJ8SIiBJDi7E89CR3FFIBBdKgGClA+BPjA9pygtBmpLlaiTdJUBec8V4ApPmIjZNoJSolD8CJirxZyopIcD2fZaK+dbSvvKJ6n4QXQKZL7qbhVdmE5G66TrUVHrAEzE3XJc14av7m9Y8Ky1CfOBpS5AV3XD9Hr6QgwwmcnsiezF4qABLnCpu+GJ5pAgIn8h5CHZ9rSsFJVdCDwEpJBSRxUFQaJIGGUBE+XkkNzvP4sWeDQDZgJvJLtUHDknnDCZaSCyh3VZdM4r1zElUsOqt3IVoBDdgWghTFWByHLJ46CMrGZSB2eIqpOR5iDTZVBUUdsdTAELTdZz3k0brz5QadLADXqjNuZ5xCEeydWIxw+hAVyiQagcPxTB0kBfeBqMlQqmaDe4hX+IZjlAYUBSlpeKaKGbeyYNOBaWxThqmtS3hEESQpFZiAyk4lWismj202F1IIUnMd5nqTSEGA2+ylS7p7qgkGo9pKQfjHGbds1SZsxOPZqIxAzagzrHa7VZf2qVOkjhpeGDCMDt6QmVa5t5IZQvA0LOSDXR31iNWiGLt1jnSwBMCkpxAJpprFcEkh8h8Y0e3V9rdKlUGBxpqoDMkRQmW36xVYyJInKYAEgB8C3m0GnTVKABAamTYUd84ADDKrQtUu7Xs0Y6PkT5+sKEClD4R1fY8ppMqjMhI8brfOOX2SWVlk5vmwYVLx1Ld6Z2lmQogu5BrmMWgxeyIaUBlA14QwuVjpCyhDMcDMkBQZQBGhDjyMVlp3bs5NZKB0ce4xbtrA7WigI0ryrAJ6VczdOzFCVdkHKlAm8qtEkPXmYEndmyg1lAjR1fOLVNrCUXboVxXqvThbANHxtTUVKQ4xDKB9FCBZKKqz7Gky135YKWdg+RDMdYtUziKux+MfSZqFf8oeC1j3vHs+bLBqhYcZLSfK8mEcUMm10XWyd8ZkpYCy6cxF5btpyBLUe0TMkzP3kguVB/aQRgxrVmyjDTJUp6TFp6oBx1KVv6RabGs6Sk8SZgCwAwUGCnDEKA5xmyY6Vo1YsnJ1Iqt4NmiTMFwlUpYvIUcSDkeYwiqUtq+EaDaalql9kyFXVkoIWh0jApIJfwilnbOnAVlrbW6SK8xDxtrZVPipUgdlmgBb5y1AdSpEKtElIOYI8CIGlYBqfowRT0mI3iM4+jxQhQjkuUbsfduOXpCXalmctpA75h7E4nQpJS6eE0u+1+kHsK0cVFJDKxOOuURStKbgIS/CHDtj1rAk24FSgAKXhV9MhHR6MfY5IUgOxLOMWd2MOLWhxUh06DInnzinlT0XSfzJ9ovgquEOzSClGNOY1I0ggZ9Nmo7QMo4j2eXWFLMlJvftPZOKTqOcFKk9o1XcaaDl0iUmxJAONRy1B+EVSko7ZZFNhZFkBQriHeQXIOQV84KqyhhxCjnPWEbZtNMtLRWSdtKWpkxkl8leFyxsuptlvKFRRtcgIx++2wJi5qFIqAFvdLGqovF2koqoxGTthKyxYxU/lV2H6jmdpsN3vYjAO8JfcVKJzIBoMmD+cdR2tsZE1LpYFm0jnO19nKkEirHGLI54T1EThKPZUkuznCkWezrEVDHhUA7PQE18YQkyHUASEvmaADF+kEkTyAoAkAhqZtX5RYwDk8hM7goEsE0bLPXONpuVaL0haXohdOihX1HrHP0UejuKY0Osafce0JRNIJIvcJGoybmD6QFpgN0pJbl9VgSw1RXKLGbZ2Gpj2ybJmzg0uWpQ1wD8yaCLWPZVy0uw5+kTvkIKRiXx5sC3rGos24E099UtJNWqaeDQU/Z+oVE1PkccIXkiHPJ8punub3x4h1PnmTifONLtbc2fKcqTeTXiTxMOYxHlFJLs/FQghmcYkgQqY9itlzzyjzaCXYtgPj+sWSbJoCxxp9NBFbNCgad0PXn9YQa0Le7KBSmaIyZ5BLKIBbAnEVw84Zn2bL3ZQvKl3S5yOmNHf1xitliZ7OUHHtYOetYgZqgLgpXACpJGuOQghlE6Ma+OL8ojNS1cy70NHNWgMALtpgbjWKfiPzjz+0po/5ivGvvBgq5RSqlQGBha0HPqT55awAhRblmpCFdZaD4u3WBfe9ZcryI9yhBJE0Dn9aQBQZxmYBD42pOcpH/wCn9cT7WX/cp/mmf1RGajAsKwNlQQaNWq0h5Zo4APi7RCSSVqyAv+4ln1gU2STdYPTDSpygqrKe0VQh72rYH5xuMp7KUm4pyTVOp/FFmmbeQkjBiGwzJHuihs9nITMza6Q3X/eHdnWVS7gqzknpeMTlQ3GzRbMsfEZiqaeQidqmAJJjzaVuuJCRyjLbxbXNwAGOblycmaow4oqtr2kzF40g9gtKZYjOotJKoNappAEUOIw7tfailnlCljUXeBIU9DB5XDCPQUWQ2oRgYQ2se2SzOeUKWibVxEZVqrCJU7Q1XplSrYNpUaSZqsnuqNPKG5e51sLNIXUVcANy4iIcn7TmpNJswDktUQO2ZxDdqvxWY2fbJrVFq+HH9j2ztwrSArtUSwCKFUxAY1rQ0xj2z7rSZKgqdakqUMESQVEnS8WA6xVqtKld5T9VExOXMD4vCOczRj+FivZ3ndXYsudKlzlh76QoJ9kV9rBzF5tbeCzWRH7aYlGiQHV4ISHjBbob1TF2eVY5PDOqAtvYJemThy50EVe9H2e2pIXMkzPvLE9oh701J1H4x68ouWXkc7Ni+ubX+y7t/wBtdmBPZ2edMGpKZfvJMe2D7Y7MogTJE6WDnwzAPIgxypEhRLN5j5xZ2TZ5o6R9CFS5MrdI7vsnbEm0ovyJiVpzbFPJSTVPjGe3r3M7V5sjgnCpAomZ1GSufnGJ2NNXZ5gmSnQseShmFD2gdDHWNl7RFolImM17EfhUMU8x8CIslHihEzktnt6RMZV5LUIOIIybURcWaR2gURp4kQff3YoROROSn973g3tCr+KW8RFVsm2qlrBu4H6ESORxf5AavoDNsQqxLNmIQm2MgsCdPDMUjQWhSVKdgBA0pRm0Fzj4OlIrJdhpQsGgKrB4s3vHyi3nW+WjMQgvbKMoolmSLFjYCbYMfAjzrClp2c51z5Vh47VBgqZwUKQI54y0Bwkips9gD1oH+ERVswqI5Eiv1WLm4wNBi7n6wgJlEafrF+iu2Va7CSbumfL5wwmwfm9YYmpJfAdIYSUMMRy05YQRW2JosVrAACxwu3CnPHKGES7aPaSccUjONvLlIMOS9ngw937/ACPS/Rza1SrVJlKmG4QWDXcOIYc4vdjCcBem3BowbnrGo27u8qbZlIQkXjdIcgYKBNekUm8VrEoBGBAA9ITI2vRoJNmd27bnVGT2vbHpB9obRvLMUlsmuXjOkWs9siuKHrQHEVdgmcUOzJvE0SSFQFU1iIYXPeErSljEld14raCmTVNrHyhmIApb1iUidlE4saw08Ol6wuldMT9eMOShQiFFhs/WDB+G/E7iep6GCJMBpmfSDSyNDBZfE6r9n02VZ7JMtR/fKJlJfBCEpSpSvX0Ai62Dt0IUZi1yzJXgtKxeDGrpxVUvGX3L3UVbLEQJvZjtSCLl68AElu8Gr7oZnbkolm4bYAUkv+xLP1vVhba3Ja8Of8iPLLKv+mz3g3Fs9uAnyVJRNVW+liiZ/GBn+bHV4x03dW0SlXVJZQ/hqPy1iz2Resar0i1oUktelGWoIVqe9wqbMesbi2os9rlXVsoYgpLKSWxQrEHn5xqjkxyenswyxyj30YWzbImjvXQ2pRT/ABRp90LOpAmhRSQohQYjGoNAaUuxmLRuPaxMIlTZUyX7JWVoW2igkEONRjoIvt0N37RIXNVOKOJKQm6pSsyS7gNlFjyJxqheCW7G96rKJssJxIW4w0PzjGW2yBAyjW70g3AEhmU5qMK/pGP2nawlBc5RTkdxosxx3ZQbR2kUuHiqVtFTYwtbbTeUYWXMpGPo00EmT1KOMTkyzCyJsGTaYDCiykKbGLCzqaojPG10hjZ9vq0VuPobNjYbIZjBOZxLt4nADOLSduuQoPMTder0UCPwpD3gWxpiHjMWPbK5Y4FEP9YRBe1lLXfUxVrdD6YtGzHluNemaWLdmimbKQLyzNSlXE6FJIIUKsGd3AekH/sk/wB0r+dPyjNf2yoF03UlrrgEUxAfR6x8re2Y9TXqf6osU2uxfqs2Flm0i4kzvdGesc0ajzi2ROcEDHUQkHokkXnb/syeUcb3r2uVTplaAtHTLUspldRHGd7DdmKbEmLMm6Ji9KRVodRgM5bAwxJkhIcxW22e5YQVEZsPst7xMNqVxvH2zpLCBzTxQstsi6C2wuINIS8uF71IYsZpFMuh12V85F2IS8YsdpSuF4q0KiyL5IXpltJNIWmJD4x9IUTHi0jMxXFUzoYNxPAU6mDSzyPiYECnnBEHr4mGZpidk+yy1JRYyCUgmao1WB7KWoY0dosoWSWQX/Mj5xynd2xFckqEwoZTUSg5CvEkmH17JmH/ANwv+VHwAhllgo1JHO+RCX2yaN6rYQfuA9FI/qixstlUgACWphzSf9UcoXsW0CiZ6LuQUgu/MpUIiLFbE4TJJ5kTvdfMS8XdGdqfR2VE1Yxlr8h8DBE2whxcX/KY41dt2F+UekyenyaC2a07QBAMwMP/AJphp4p+MOsmMXgzbb1W5gRV9GI98c127tInheL+22tZTxqc9XjD22c6zCuvC2KpEFQOaqkSMx4WtU1hFbQ9nyZ0S7eK5M6JCbEcBOQ528Ss9oZUILVHlnmF4nDRORqZM92i4l7vTVC92CyNQkGKHZcsqbQV8o2cr7UUyR2ZCRdp32/0wmJRvZMt+FSd3JmciZ/2zA/7AV/czP8Atq+UaEfa2k5J/mB+Aif/AJuo/CPNPzjV+BRTOcStnqOBV5mLKzbDnmqZix0Ur5xZbLkCNTYLOIZIhn5VitEqVeXOmGuBUojTMxndupdTkx0TeJDWZR0b3iOZbzqN4cxElDYU6KO22rIQhhjDiZIePVWYRbGGhHIcsVr4WgU2ZUmAJS0BtC4pcNliloPLnPDki0NSKtKmEeSppeBKFgUqLq0rvIioSIekzHELtxRXD8bQzNJuZZkrmssODFlvxuyiQQuXQKNR8ohuPJF94l9oVsUpSUZCMyl/UNuHRkwOnnE5XXygN2Cyo0M1xezfbo/8Or+M+4Q5aNokKKUovXbpUXaigWCRnhCm6n/DK/i+AhhP76YfySj/AIliMz3Zmz/5GP2acFJBEfKTCtkUw8TDBXFadopemSWhjWPgir8oq7Ts8E3guYk8lrbyeJSiUp7yjTMk++LIxjyA7oS23bWcRjbTPrFntm0kqMUE5dY0oR6G5c2E7VOcwRCqQraIeK2K3oHeiV6AJVHswxbRXY2mZHyMYUTMgiJkI4hs3O680YRabQlh8BGa3Tmm9GotpqI5eTUmjWt0ImyI/CPIRIWNH92j+VPygijWPb8Vcn+w8U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hQSERUUExQWFBQUGRgZGBgYGBgYGhgXFxcXFhgYFhcaHCYfGBojHRcUHy8gJCcpLCwsFx4xNTAqNSYrLCkBCQoKDgwOGg8PGikkHCQsKSwpLCwsLCwsKSwpKSwsLCwsLCwsLCwpLCwsLCwsLCwsKSksKSwpKSwpKSwsLCwsLP/AABEIAL0BCgMBIgACEQEDEQH/xAAbAAACAwEBAQAAAAAAAAAAAAADBAIFBgcBAP/EAEgQAAECAwUFBQUFBQYEBwAAAAECEQADIQQSMUFRBQYiYXETMoGRoUKxwdHwBxRSYuEjM3KS0hVTorLC8TRDgpMIFyREY3Oj/8QAGQEAAgMBAAAAAAAAAAAAAAAAAQIAAwQF/8QAJhEAAgICAwACAgEFAAAAAAAAAAECEQMhEjFBBBMiUaEjMjNhgf/aAAwDAQACEQMRAD8A8kyjxHDxGo5wQy2R3gDeGBGYMNybNi92r58xExs8FJdQy158ouaKUxZUsMl1Cj58zyhhKePvA1BzPhhHqbI6QLw8jqeUNps4Cu8P5TprC0NYFFjSyg+IqwOqYJNsaTLzx/Dy6w0hCWIckchhhm8TWtLYnH8IOR5xKBZX/cibuNAaMMyps4KuxftQSlZqMgBlmYZTPSGqrA6DM6GC9om87KOGY0ECkS2VP3RIWaKchVcBngSKxJN3jACqGtRqTSnOLdM5DkG/nixyMIGWHVdByzr3hy0gNUMnZG1zQZIuoYiruCRXpyhMTHC/+nHkE/KCo2igkgA3JYda1FxoydXc46QlZtuy1qJARcdlBqjQk6cxGDPli+jVig12e2pZSEu7EAjxJ+URnTCotDW07EmYE3FXSkOEO4Uzk3Tma/7QgC4cFxT65aNAwyTsElTsgtTawSXK4cHJ+iYGJJJhiYbtMT9UjSkI2ACI+Co+vR4EwjQ6JhVIhHpaJGZSFaGDWlBZD/gT6ur/AFQ3LAaTddwtia1JUlTB9MOsK2+ayyl8AgeSExK1Wnu3FHI4NdYCg1LuSecBqgdjNltvZpWCWJUkFIzSCu8PUU5wI2BZJASSwcqwTd/EVmgDc4RmznUTQEkmlBWtNIZWXSkOWqWctllg+NYHZOhuyiWhKypSVHui67kLDEoLjCtTTziX3aSAou7CgvcRUcHQBwgO5JJwpjFaXhyTLLC95Yc2pBSsD0DmOlLO4IZnLVY0GVRB5QWmWLpBSqpSWuuHDqBNC2YbvUhe1LKQ2v03qIXK3iA2OzbWEqWgOxccwxBHUUbxgf8AaFZYVVKQUGuIUommmI8oQUCVOIHMBf1gWyUh/aFtQGQgFsVFTOol2dqJSNNawDaNChfJFOYSIRTMIPOGLdNBEsuCQhiMwQTUjmCPKB2DoTmgkgk4/CPOy5xFcyhpWPfvnL1HygB2aiTKFQF64g5QVDMeMYjLrzjyWgcTkvXL9YlJsqWOOR9esdZmMPcSAHJauT/GDLTLJFVYjIfOIBCQBiPLCJzJIKgz5YkQpCMm6XqSwOQ+cezbgBZ8cWGLHBjHkuWA4wocSOukEmJSE4Zj/VyiBBpCKUJxrTXpBTPSlVAfZoGGIGbQVBBSlk65/Bo8WUlbEaZ8h5wCAFLBdNylS97A3VYFohsax9vO7FLoF29MU78ALMMMSYbsxlJWq9i6mDniocvOF9m7xolTLTaSBwIRLuh6KvksfzMpGGoivItFmP8Au0Wtr2DZ0IVLCOFeL5xhNq/Z8ZTzbGok+1KVW8M7h15RdTd+UTUX0hR4kpa6pgpfcBWzC9k+hiukb/FBN6W91uFIU5csGUaPjpHLn2dJRTRl5dvWzV8CzEUB/IrEPg9DQwbde2FfbJNbpCh/1UVTKoB8TDG/WyVBX3iWhaAs8RcMD+Kh84rN15zzVFQuLWllDIkEEKTyNYmHUrK8kXRp5DA1rApqnLxNmiLR0DMeAR4qPTH02EYyIJiRSWJYsM8qjD0MSs6Q/E7cmc8g8RnHGFrQbC29LTFDp/lELqXB7f8Avpja+8CCWFYF8kOUSlMKZkJc8heMBrYU6QgqbDUpyMMIJY7OVXEFiLq1JDVcghn6oFInaJXZkJcEEBT63kg/RgJekb8BlyWAc4UrBFrVQAEczT3wXZwUSogd1JbCq1ApQH1cu3KKpYL1+uUEXsZmAqJcp/mESmWQpAVkWq7nB66Ur0hdaQAGU78m98N7QmlSBdFOEqL90pliWzaUJB/NC0QCrkpww8M2rphA0IciuJAfqYtVSwZ06XhdlM4xaWJV5uoBiqtchlKKXup4gTmg9wvm7gecFoWwQlFlE1bPIVZh6wqvGLnai76lgAoSFKJLi44o70J5AeAijKnGGNB7/hCtBQrOmVZq8/OPhMOgh6TPu+2hLYBg/VwguPWK9UlLnjHkr+mFoezoQUi8Wv4HIYxGWoMaKGBxBzPKDLWgEhjnQK68oAq0pAJCdPaOvSOuYAnbDhxz0+UMKmANTTPVoQ7YEJ4GFfaPKIrtYSRRnbMjSFGosUTBWjMDnoOkIWieaukteDEKPOJ2a1Aki6Djr8DE7RPNxToTVtTrjxQGRLZH76EpSQPxa1+niU7aLlJuguEkkk5pHOEPvBSEi6it52egDc4cVPIusE90VblCIeiQtV6bVA9oUvaHU4xa7upSROLBPAAXDg41Y50A8oQl2o3zROJ9nrBtl20JXxABCk3SwHdUw8gS56QsuhodgbRKkiziX2Syi0FSiUppeSQkMMroSkg6mIbOkpB/ad4NQgdQS2MNbV2WqQhIImT03WSATdl1JYMQCC4qXPOFbNZLqXWVEqxvF25J0EcrImns60HFrQ/t1KZkoJLFJIeObmwBNuly0qCriSFkakKUlNMSAK9RGt3mN+zKSl2DGnUM0ZHdfZa0zF2iYLqVXggHFiaqrXCJijynZXlnxg4/svF/XhEJoYA6vHi5kerNBHSMIO/SPSY8Shy2sWtk3UtKw4lEDVTJ/wAxBhWMVgweBKi+tO5tpTXswrklSSffCCtkTnCRKmXiKC6R64NAILW6Y8xXUeiQIPYEELTMP7slaFFqBNxlAnByFYQ7bt2JwUVMkvXEUoMThFKhTEg16YeEL6TwZRb1I7FaQypaWrgqqqt0V6RBG0hdSmYi+E0SbxSoDFnAIUHcgEZx7OWSA1Gha1zbyiTUn3s0BkSsel2i9Lup4QFFRqXJNA55B28YFa53Q0xugPnUwlJmtA7TPJODUgNk47DXtRz8497fhoAHBBIdyOpLV5Qqk1qcqwzOUEs+GTdIVbCz42kklRJJIZ3xDBOOjUgKp6hQksxZLkivKAqnOW1+vhEVJvF6RAUMbanHtlOXwbEsFJCqaYwsVFoPtFYWELGNy6oZhSOF+hTdPnAFp4MMYnpPAapYJL+ED+6/VPnHomsK4tATOiOgbOgKSbxJCW4tXz5xITA6mCat5OM3jy+AtjmVYAc4jLtIYslOH4U6jlHUMh7eoCySOL4c4jMWAU8CME5chBUznSBQBzRhy5R7NXUOE0AGCXw6QAnkq0C8eEe17j8on944SAE+z7IOZiUubUukZ5Dnyia18JoPZyGvSAQqUWrhvFKKKIonphDwmXsQjupbhGb/AKQKekhICbuKqMnkSRSIzbSU3O73BknU8oQs7HUraYaDE5D0iM7aAQhThCWFSUjFwAG60aKPa28akTClHZu/eUOEZ1ADmOf7xbanrUxnBYQQU3E9kCRV2xd9YkrirFTTO7HZs5VieZMMtSHKUgAslqBQ+mjD2W1zZsy7MUbuoDPGL2f9rNulIuTFdsnBlhzd/wDsS2FMQc4Ysv2nAkDsWJOPaAAdeGOfmxyk7SN+LLGKps6rarA8hdxJWUgEJGKrrFg+JNYzEjasqah5a0qphmH/ABDEERkds/aPaJqTIkum8Lqigm8dReIonEYCM1IlhCVX3v0a6WCdXo5MPhi4ooyzUno6SVB2BBPhGisG7Cli/OPZS+ffUPypy6mOK2XbRkzELTQoUC+ZY5nOOxyN5PvEtMy84IeJly8FpD4Yc3s0FntEmR+5lpB/Eaq8VH4NE17bUcVP4xjp20i/CA+piMu3qGNfSMy+yezU1jjo1Vp20BiVD+EFh1MLSNtFIKlTb6Q5u1vHQVjOKt6zgSH8RELQskF2LZszw2OE3KwZZY+I5tvbEyaopJIQwZIwqAanPGK+wykkkre6kezi5okB+deiTHtu778k/wCVMQkTkgKSp6lJcNQh8jSoJjW0ZF0FXYzcvE1uhbapvXXBfx6QLaFmuTCl3ugMWZwpIVh4+kOz9oywL6EKvFAl3VG8lkkG8cC7BNMKmE50y+kJKr6yosoulgoOUqJ/NUZCuRgNICsXlpZCzqyR41PkB6iACWVKASC/xAcxaW6dLUbhK0hDsQh6lnSZZKSGYB3yMJWW2mTMeWpYSxBrdKqHEA6kFnyhGhkwf3crcpbhSCST1oOeNORgc6zL4Qfau0eovh0vo4rDEuWm6AsqObBqk0Yklx1Y4mC2q1pUcQlSiCVV4WDJAYnAUvM7N1gUDkJbPst6eEDjqRT2roJp1aIzpBSWcEtVi7cjoeUHSUJWoguyC7OkEmhIzHe9TC0+1Xy9EsGFSedSoknziUS7Ipsy1YJJfwfo5rEp1EAHHAjQxGTNCckLfUORjgcoGpL406RKAeTLMQlyQHDgZ3SWvNo+GsJUiztBJlXlEkm6hJP4ZYy5B0jzhHs06n68IjQUzoMyYq97WJ10iMmaq7m3NxR0/rB5oVewVjryzgSEqIwOBrzvDzjpmRBAsgZmp+ESvFxjgIim8E0vGp10EfKK6d40GsAgwFl8TV8OkQE5V1TEvTFvxCJomqCi75jOIfeCysRQYv8AiEAgCbaVkJzrU00EeWtSzcL5aDU0wiU20KCRUuDk7YDzj1VqUWJJZhrqYX0YwU6zKm9oRUpq2aiSzJGrmKO27EUmYUFwpPeYggE5BsG8+QjYWq7KtK3LByPAgED3RTbXtgVNUoF0k8J5BsNI0zipdmeLa0VFp2CgkMm7TC8VO+BJehzo0VQ3XN6qqPkKn5RpFTihIUUghTs9fTWFEbYaWp3IfByxOrCKJQhEsjKTKy0q7E3QLhT59Sc4q51qJLvXXGC7QmO6jic6mEJSCos7DXSMzlZelQacta3UXVzh3Zu3Z0hJQlTA4DFn0hn7nZ0yuGaorGRBZdKXGw8dYpZ6uNiG5QjSlpjKTXRu93duKcSpzuWKVHO9gDyNSDGrk+4RyjZ1imTAVpZk4knTIDE9BGt2dt8yglM4veo/tIIAcL1FcYKdaJZqpBD1w+jEZuup8oHJnAgKSQQQWIqIj2lB1MMEna1cevCj/KIWGMMT6kfwI9APlE7DISsqfAJI0dRBuh+oPVoVoa9CyRQ+flAFLiylbLVwVDrUQBqElKVF8GBU3gYStMq7RwWJDjOuXpCtBTIzLRe71SAA+Zagva6QIjExKai6xeqkhR8VFvQA+MBqYUIWbNDDWEVLgk5R98CHpACkMWEuVDMoU3VLLb/CYUK4mlFXaC2qy3SQQxFCDRsIALAhYYROUkLJDhIDkklgAMep5CsAVLry6xBUtsohC0tG1Ja1BpV1I4QHpd6Fy9ScakuYTXZw5YpbJ8WyeFpqCkBxjAb3WDYtHRzZypfeSz4XhoI+RKIBbBsXTqnKPpt28llDJ3etBA7PJd2Uk8J15aiOmZRpVnVc/wCoYEZp6xJMtQSKZCrjnhWCAfs8QeIVcYsflEJkrhFQ/XrAYAPZzL5IdnPxghsiylRc90PU5KSaR72TqJo1cxziKEKZVAwTg41DdYVjHtpQsy6BfepU4AfrEJYmMBx918/xKiCZSigUqSHwpw/pBUWcgILHul/5jVoShjmf2nomy7ZeF8CahJH8SQEn4Rj5lsmpZ1OTrHXN+9nGagkpLyheB04Re9PdHIpwvLUTg7HkAWCRAdkQQbWnFIBVwvQZaOI7hs/7GrHMHFNtAvDAKRiRjVEcTnyFpQlZBCcE9AyvAVjpEn7d0ob/ANGSAwczQCWpTghHsZUaNP2BSkrB7dcxA9laUsdHYhxGX37+y/7lKVPRMSUFaUiXcIqssGUSzCNZsz/xAWSYwmWe0IL4purHoQfSEvtN38slu2bMlyFr7QLlqAWgp7qgSLxpgTCtRCcjBukuwI/2+mi6Vub20q8khM9JrV0KB4k1GBYiuEZJbhg7k5DLQR0XcmSU2YFWKySP4e6PcYEVsiRkwtUh5a0qSqpu+z1GTYVEJWzaYW1KjPkAwA1FAXjpu0NnS5ybsxAWMa5fwkVB6RkdpbhtxSF87q/OivnE4IJV7L2vMQQELu8iaHOo5kDyaL8byrQmWVFCioOQAQRlWMguzLkzP2yFIrpniK4EdI9tNtCglqMPEnrpCtMBtkb3JLOghktQu9T84csu8MlSLpXcN5yVOzBLZYlyaYxzqTPDi8S2fyiVttQMxRluEObo0GVIOybOxWfaiZgQLPeUoI7OWwckqIUss3eTxHk40gtt2fMvSr0pSVLd7ySElRoglwwvHI59Ywv2dW0ImhaVNM43D1utSnXOOubC3vWqamXMU6VFq1imWZKXFmjHhco8kY7aVlvFa5QvIDAgV7O6yWP5aOFYHqITASkJKr9a0ADh9T8o6Ztbc2RMJm2dZs8zVNEHVwKp8PKOfbc2LaJBPbAkHCY95Kmw4teRaHtCUxTZyQqeLwvBIWu7+IoSVBPiRhFkmyBZQpUs/tXUSaES0i6SyWF9R4nwwpWM6VnHAvj8tIcs1sLFJWWNSHJ8SIiBJDi7E89CR3FFIBBdKgGClA+BPjA9pygtBmpLlaiTdJUBec8V4ApPmIjZNoJSolD8CJirxZyopIcD2fZaK+dbSvvKJ6n4QXQKZL7qbhVdmE5G66TrUVHrAEzE3XJc14av7m9Y8Ky1CfOBpS5AV3XD9Hr6QgwwmcnsiezF4qABLnCpu+GJ5pAgIn8h5CHZ9rSsFJVdCDwEpJBSRxUFQaJIGGUBE+XkkNzvP4sWeDQDZgJvJLtUHDknnDCZaSCyh3VZdM4r1zElUsOqt3IVoBDdgWghTFWByHLJ46CMrGZSB2eIqpOR5iDTZVBUUdsdTAELTdZz3k0brz5QadLADXqjNuZ5xCEeydWIxw+hAVyiQagcPxTB0kBfeBqMlQqmaDe4hX+IZjlAYUBSlpeKaKGbeyYNOBaWxThqmtS3hEESQpFZiAyk4lWismj202F1IIUnMd5nqTSEGA2+ylS7p7qgkGo9pKQfjHGbds1SZsxOPZqIxAzagzrHa7VZf2qVOkjhpeGDCMDt6QmVa5t5IZQvA0LOSDXR31iNWiGLt1jnSwBMCkpxAJpprFcEkh8h8Y0e3V9rdKlUGBxpqoDMkRQmW36xVYyJInKYAEgB8C3m0GnTVKABAamTYUd84ADDKrQtUu7Xs0Y6PkT5+sKEClD4R1fY8ppMqjMhI8brfOOX2SWVlk5vmwYVLx1Ld6Z2lmQogu5BrmMWgxeyIaUBlA14QwuVjpCyhDMcDMkBQZQBGhDjyMVlp3bs5NZKB0ce4xbtrA7WigI0ryrAJ6VczdOzFCVdkHKlAm8qtEkPXmYEndmyg1lAjR1fOLVNrCUXboVxXqvThbANHxtTUVKQ4xDKB9FCBZKKqz7Gky135YKWdg+RDMdYtUziKux+MfSZqFf8oeC1j3vHs+bLBqhYcZLSfK8mEcUMm10XWyd8ZkpYCy6cxF5btpyBLUe0TMkzP3kguVB/aQRgxrVmyjDTJUp6TFp6oBx1KVv6RabGs6Sk8SZgCwAwUGCnDEKA5xmyY6Vo1YsnJ1Iqt4NmiTMFwlUpYvIUcSDkeYwiqUtq+EaDaalql9kyFXVkoIWh0jApIJfwilnbOnAVlrbW6SK8xDxtrZVPipUgdlmgBb5y1AdSpEKtElIOYI8CIGlYBqfowRT0mI3iM4+jxQhQjkuUbsfduOXpCXalmctpA75h7E4nQpJS6eE0u+1+kHsK0cVFJDKxOOuURStKbgIS/CHDtj1rAk24FSgAKXhV9MhHR6MfY5IUgOxLOMWd2MOLWhxUh06DInnzinlT0XSfzJ9ovgquEOzSClGNOY1I0ggZ9Nmo7QMo4j2eXWFLMlJvftPZOKTqOcFKk9o1XcaaDl0iUmxJAONRy1B+EVSko7ZZFNhZFkBQriHeQXIOQV84KqyhhxCjnPWEbZtNMtLRWSdtKWpkxkl8leFyxsuptlvKFRRtcgIx++2wJi5qFIqAFvdLGqovF2koqoxGTthKyxYxU/lV2H6jmdpsN3vYjAO8JfcVKJzIBoMmD+cdR2tsZE1LpYFm0jnO19nKkEirHGLI54T1EThKPZUkuznCkWezrEVDHhUA7PQE18YQkyHUASEvmaADF+kEkTyAoAkAhqZtX5RYwDk8hM7goEsE0bLPXONpuVaL0haXohdOihX1HrHP0UejuKY0Osafce0JRNIJIvcJGoybmD6QFpgN0pJbl9VgSw1RXKLGbZ2Gpj2ybJmzg0uWpQ1wD8yaCLWPZVy0uw5+kTvkIKRiXx5sC3rGos24E099UtJNWqaeDQU/Z+oVE1PkccIXkiHPJ8punub3x4h1PnmTifONLtbc2fKcqTeTXiTxMOYxHlFJLs/FQghmcYkgQqY9itlzzyjzaCXYtgPj+sWSbJoCxxp9NBFbNCgad0PXn9YQa0Le7KBSmaIyZ5BLKIBbAnEVw84Zn2bL3ZQvKl3S5yOmNHf1xitliZ7OUHHtYOetYgZqgLgpXACpJGuOQghlE6Ma+OL8ojNS1cy70NHNWgMALtpgbjWKfiPzjz+0po/5ivGvvBgq5RSqlQGBha0HPqT55awAhRblmpCFdZaD4u3WBfe9ZcryI9yhBJE0Dn9aQBQZxmYBD42pOcpH/wCn9cT7WX/cp/mmf1RGajAsKwNlQQaNWq0h5Zo4APi7RCSSVqyAv+4ln1gU2STdYPTDSpygqrKe0VQh72rYH5xuMp7KUm4pyTVOp/FFmmbeQkjBiGwzJHuihs9nITMza6Q3X/eHdnWVS7gqzknpeMTlQ3GzRbMsfEZiqaeQidqmAJJjzaVuuJCRyjLbxbXNwAGOblycmaow4oqtr2kzF40g9gtKZYjOotJKoNappAEUOIw7tfailnlCljUXeBIU9DB5XDCPQUWQ2oRgYQ2se2SzOeUKWibVxEZVqrCJU7Q1XplSrYNpUaSZqsnuqNPKG5e51sLNIXUVcANy4iIcn7TmpNJswDktUQO2ZxDdqvxWY2fbJrVFq+HH9j2ztwrSArtUSwCKFUxAY1rQ0xj2z7rSZKgqdakqUMESQVEnS8WA6xVqtKld5T9VExOXMD4vCOczRj+FivZ3ndXYsudKlzlh76QoJ9kV9rBzF5tbeCzWRH7aYlGiQHV4ISHjBbob1TF2eVY5PDOqAtvYJemThy50EVe9H2e2pIXMkzPvLE9oh701J1H4x68ouWXkc7Ni+ubX+y7t/wBtdmBPZ2edMGpKZfvJMe2D7Y7MogTJE6WDnwzAPIgxypEhRLN5j5xZ2TZ5o6R9CFS5MrdI7vsnbEm0ovyJiVpzbFPJSTVPjGe3r3M7V5sjgnCpAomZ1GSufnGJ2NNXZ5gmSnQseShmFD2gdDHWNl7RFolImM17EfhUMU8x8CIslHihEzktnt6RMZV5LUIOIIybURcWaR2gURp4kQff3YoROROSn973g3tCr+KW8RFVsm2qlrBu4H6ESORxf5AavoDNsQqxLNmIQm2MgsCdPDMUjQWhSVKdgBA0pRm0Fzj4OlIrJdhpQsGgKrB4s3vHyi3nW+WjMQgvbKMoolmSLFjYCbYMfAjzrClp2c51z5Vh47VBgqZwUKQI54y0Bwkips9gD1oH+ERVswqI5Eiv1WLm4wNBi7n6wgJlEafrF+iu2Va7CSbumfL5wwmwfm9YYmpJfAdIYSUMMRy05YQRW2JosVrAACxwu3CnPHKGES7aPaSccUjONvLlIMOS9ngw937/ACPS/Rza1SrVJlKmG4QWDXcOIYc4vdjCcBem3BowbnrGo27u8qbZlIQkXjdIcgYKBNekUm8VrEoBGBAA9ITI2vRoJNmd27bnVGT2vbHpB9obRvLMUlsmuXjOkWs9siuKHrQHEVdgmcUOzJvE0SSFQFU1iIYXPeErSljEld14raCmTVNrHyhmIApb1iUidlE4saw08Ol6wuldMT9eMOShQiFFhs/WDB+G/E7iep6GCJMBpmfSDSyNDBZfE6r9n02VZ7JMtR/fKJlJfBCEpSpSvX0Ai62Dt0IUZi1yzJXgtKxeDGrpxVUvGX3L3UVbLEQJvZjtSCLl68AElu8Gr7oZnbkolm4bYAUkv+xLP1vVhba3Ja8Of8iPLLKv+mz3g3Fs9uAnyVJRNVW+liiZ/GBn+bHV4x03dW0SlXVJZQ/hqPy1iz2Resar0i1oUktelGWoIVqe9wqbMesbi2os9rlXVsoYgpLKSWxQrEHn5xqjkxyenswyxyj30YWzbImjvXQ2pRT/ABRp90LOpAmhRSQohQYjGoNAaUuxmLRuPaxMIlTZUyX7JWVoW2igkEONRjoIvt0N37RIXNVOKOJKQm6pSsyS7gNlFjyJxqheCW7G96rKJssJxIW4w0PzjGW2yBAyjW70g3AEhmU5qMK/pGP2nawlBc5RTkdxosxx3ZQbR2kUuHiqVtFTYwtbbTeUYWXMpGPo00EmT1KOMTkyzCyJsGTaYDCiykKbGLCzqaojPG10hjZ9vq0VuPobNjYbIZjBOZxLt4nADOLSduuQoPMTder0UCPwpD3gWxpiHjMWPbK5Y4FEP9YRBe1lLXfUxVrdD6YtGzHluNemaWLdmimbKQLyzNSlXE6FJIIUKsGd3AekH/sk/wB0r+dPyjNf2yoF03UlrrgEUxAfR6x8re2Y9TXqf6osU2uxfqs2Flm0i4kzvdGesc0ajzi2ROcEDHUQkHokkXnb/syeUcb3r2uVTplaAtHTLUspldRHGd7DdmKbEmLMm6Ji9KRVodRgM5bAwxJkhIcxW22e5YQVEZsPst7xMNqVxvH2zpLCBzTxQstsi6C2wuINIS8uF71IYsZpFMuh12V85F2IS8YsdpSuF4q0KiyL5IXpltJNIWmJD4x9IUTHi0jMxXFUzoYNxPAU6mDSzyPiYECnnBEHr4mGZpidk+yy1JRYyCUgmao1WB7KWoY0dosoWSWQX/Mj5xynd2xFckqEwoZTUSg5CvEkmH17JmH/ANwv+VHwAhllgo1JHO+RCX2yaN6rYQfuA9FI/qixstlUgACWphzSf9UcoXsW0CiZ6LuQUgu/MpUIiLFbE4TJJ5kTvdfMS8XdGdqfR2VE1Yxlr8h8DBE2whxcX/KY41dt2F+UekyenyaC2a07QBAMwMP/AJphp4p+MOsmMXgzbb1W5gRV9GI98c127tInheL+22tZTxqc9XjD22c6zCuvC2KpEFQOaqkSMx4WtU1hFbQ9nyZ0S7eK5M6JCbEcBOQ528Ss9oZUILVHlnmF4nDRORqZM92i4l7vTVC92CyNQkGKHZcsqbQV8o2cr7UUyR2ZCRdp32/0wmJRvZMt+FSd3JmciZ/2zA/7AV/czP8Atq+UaEfa2k5J/mB+Aif/AJuo/CPNPzjV+BRTOcStnqOBV5mLKzbDnmqZix0Ur5xZbLkCNTYLOIZIhn5VitEqVeXOmGuBUojTMxndupdTkx0TeJDWZR0b3iOZbzqN4cxElDYU6KO22rIQhhjDiZIePVWYRbGGhHIcsVr4WgU2ZUmAJS0BtC4pcNliloPLnPDki0NSKtKmEeSppeBKFgUqLq0rvIioSIekzHELtxRXD8bQzNJuZZkrmssODFlvxuyiQQuXQKNR8ohuPJF94l9oVsUpSUZCMyl/UNuHRkwOnnE5XXygN2Cyo0M1xezfbo/8Or+M+4Q5aNokKKUovXbpUXaigWCRnhCm6n/DK/i+AhhP76YfySj/AIliMz3Zmz/5GP2acFJBEfKTCtkUw8TDBXFadopemSWhjWPgir8oq7Ts8E3guYk8lrbyeJSiUp7yjTMk++LIxjyA7oS23bWcRjbTPrFntm0kqMUE5dY0oR6G5c2E7VOcwRCqQraIeK2K3oHeiV6AJVHswxbRXY2mZHyMYUTMgiJkI4hs3O680YRabQlh8BGa3Tmm9GotpqI5eTUmjWt0ImyI/CPIRIWNH92j+VPygijWPb8Vcn+w8Uz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laktaciya.ru/images/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56019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AutoShape 10" descr="data:image/jpeg;base64,/9j/4AAQSkZJRgABAQAAAQABAAD/2wCEAAkGBxQSEBEUEBQRFg8WEBUXFQ8XEBQUFBAUFRgWGBQUFBUYHCggGBolGxQXITIhJSkrLi4uFx8zODUsNygvLisBCgoKDg0OGxAQGiwkHyYsLCwsLSwtLCwsLCwsLCwsLC0sLCwsLCwsLCwuLCwsLCwsLCwsLCwsLCwsLCwsLCwsLP/AABEIAOQA3QMBEQACEQEDEQH/xAAcAAEAAQUBAQAAAAAAAAAAAAAAAwIEBQYHAQj/xABJEAABAwEDBggKCAQFBQAAAAABAAIDEQQhMQUGEkFRcRMWMmGBkrHBIkJSU1RykaHR0gcUIyRzgrLCM0Ni4RWDk+LwNKLD0/H/xAAaAQEAAgMBAAAAAAAAAAAAAAAAAQMCBAUG/8QANxEAAgECAwQGCgMBAAMBAAAAAAECAxEEITESE0FRBWFxgZHRFCIyUlOhscHh8CMzQmI0gvEV/9oADAMBAAIRAxEAPwDuKAIAgMfl60mOzyvbc4NoDsJIFfeqMTNwpSktQc2c4k1JJJxJNSTzlefbb1IPWSEYFw3EjsRSa0YJ2ZQlGEso/wAx3xWarVF/p+LBOzLdoGE0nSQ7tCzWKrL/AEwTszltI/mV3sb8FmsbWXEE7M7bQPNHew9zgs1j63V4fkkuGZ5Sa44zuLh8VYukZ8YoE7M9PKh9kndorJdJc4/P8AuI88I9bHjpBVi6Rhxi/kQXDM6oD5wflHcVmukKXWSXDM4rOfHI3sd8FYsbRfH5MEzMtQH+azpNO1ZLFUX/AKQJmZQiOEkZ/O34qxVqb0kvEE7JAcCDuIKzTT0BUpAQBAEAQBAEAQBAEAQBAEBhs7j90k3s/UFqY3+l931Bz5cIgIAgKJJQ0XndtJ2Aays4U5Tdor8dvIN2PGknG4bPGO/YspbMclm/l3c/3IjM9fEDhcdThiPiOYqI1WsnmuT/AHLtQaIjaCz+JyfODk/mHi+8c6uVBVf6dfdevd73yfURtW1LgH2bVrNNOzMgoAQHoKA9Eh2oCrhjzID3hRrCWQJmWwjBzxucR2FZKclo2C4ZlWQYSyddyzVeotJPxBcMy5OMJXHqntCsWKrL/QJ25x2geM072N7lmsdWXH5C5MzOmbWIz+Vw71mukKvFL97xcmbnY/XGw7nEdxWa6Rl7q8RcmZnaNcRG6Sv7Qs10kuMfn+BcmbnXHrZIOqe9ZrpGnxT+QuXthy7DK4NaSHHBrhSu44K6li6dR7KefWSZNbQCAIAgMHnkfurud7O2vctPH/0vuBoK4ZB4TQVOG3YpSbdkCz+uF5pCKjXKeQPVGLit70WNFbWIdnwite/kvmYbTfsk8NnDTUkufrecdw2DmC16tdzWylaPJad/N9bMlGxMqCQgCAs32VzL4CBtiPIO7yTuW9HEwq+riFf/AKXtLt5rtzMNlr2T2z29rjouBZJ5DtfqnWsa2CnCO8g9qHNfdcApp5PJl2tMzCAIAgCAIAgCA9DjtKAqEpQFQmPMgPRPzICoShSCSKWjgQbwQRvBqpTs0wdOXpiQgCAIDXs93fdm88zR7nHuWh0g7Uu/zBzi15Taw6LavkwDG7ecrWw/R1Sqtufqx5v7IrlUSyWbI47E+Q6VoN2qEckettVk8XSoLYwqz4zevdy/cuJGw5Zy8DItAAAAAAwGxcxybd2yw9UAIAgCAICG1WVsgo8V2HWNxV+HxNShLapu30faRKKlqWDnSwY1lh2+Owc//PYuio4bG6epU+T/AH9uV+tDrRfWS2MkFWHeNY3hc/EYWrQdprv4GcZKWhOtcyCAIAgCAIAgCAIAgCAIDrLTcF6gk5Xa89A2SRtbRdI4XPuuJF3hLfjRy4Gq6mZFx3G209f/AHqdz2EbwcdxttPX/wB6bnsG8I588GPFJBO5vkuLXCu4u51Dw6eqQ3hbR5fszb2wkHaI4x2FTOhtq0kn25kKaWhJxmh82/qs+ZV+hU/cj4LyJ3g4zQ+bf1WfFPQqfuR8F5DeDjND5t/VZ8U9Cp+5HwXkN4OM0Pm39VnxT0Kn7kfBeQ3g4zQ+bf1WfFPQqfuR8F5DeDjND5t/VZ8U9Cp+5HwXkN4OM0Pm39VnxT0Kn7kfBeQ3g4zQ+bf1WfFPQqfuR8F5DeDjND5t/VZ8U9Cpe5HwXkN4RNy7ZgaiAg7RHED7aq2VLaWy9CNtEvGaDzb+qz4qr0Kl7kfBeRO8HGaHzb+qz4p6FT9yPgvIbwcZofNv6rPinodL3I+C8hvD1ucULiGiN9SaA6LLibhrVVbCU1Tk1GOj4LkSqmZcLyBshAEAQBAEAQAowdWgPgt9Udi9PHREnsvJO4qUQzFq0rJ1iZhAEAQBAEAQBAEAQBAEAQBAEBTLyXeqexRLRg5uF5REhSAgCAIAgCAIAUYOqWM1jZ6jewL0sPZXYSVy8k7is0QzGNxVpgiZYmQQBAEAQBAEBHHMCXC8Oabwcb8DuO3vBUKV8iXFrMkUkBAEAQBAXEBBFDSo7FiyUSGEbEuLFjNg7ce9TLQg5uF5VEhAEBDNbI2ct7G73gLJQk9EWQo1J+zFvuLf/GIPPRdcLLc1PdZb6HiPcfgejK8HnouuE3U/dY9DxHuPwLqKZrhVjmuG0EHsWDTWpRKEou0lYrUGIQHUcmmsMX4TP0hekou9OPYiSaXkncVYiGY2PFWGCJVBkEAQBAEAQBAW9rhJo6OglbhXB41sdzHbqNCsJxesdV+2MoyWj0/cyqy2gSN0hUXkFpxY4YtcNoUwmpK5EouLsyZZEBAEAQFcTqEIwi9WBkY2fB2496yehic3C8oiTA5TzjDCWxN0yKgvJo0EY01u9w51tU8O3nLI6+G6JnUjtzdl8zX7dlqaXlOLW+SyrQd99StmFGEdF4nToYKjS0V315lg0N5x7Fbmbt4vW5UIwcCouSoRejKvq/P7lG0ZbrrDY3NNWEh20EtPtCXTyZhKjtKzzXWZjJ+c0jCBMNNvlYPHPsd/y9UTw0XnHI5OI6LhLOn6r+X4Nus0zXta5hBa6hB2haTTTszgzhKEnGSs0dRyOfu8H4LP0hehw/8ATDsX0MS5l5J3FXIhmNjxVjMESqDIIAgCAIAgCAIDH22N0bjNGCbhwsYxlaPGb/W0e0XbFRUi4PeR71z6+1fNZci2DUlsS7ny/DL2CZr2tcwgtcKhwwIKujJSSktGVtOLsytSQEAQBAXsRqAsDIsJsHbj3rJ6GJy/KExZDK8YtjcRvANF5emrySL6EFOrGL4tI1DIOT/rNqigv0CavIx0GirgDzgUrzrpPJXPX4qtu4No2H6TslFgs8kTQ2BjDHRooIzWrbhqN46OcKKbOdg532k3nqaCZCMR0q6xuObWqAmCiw3iJY5thUNFsanJk7J9qxaLo1OZ7O2oRCorq5seY8xpKzUHNcBsrWvYFq4pZpnnel4K8ZdqO4ZDP3aH8NvuC62G/pj2I45dy8k7ir0QzGx4qwwRKoMggCAIAgCAIAgCAxE33V5eP+le77RvmHn+YB5BOI1E12rUl/BLa/w9ep8+x8fHmbEf5Vs/6WnWuXby8DLA7MNq2zXPUAQBAXNlNx3rFkotJsHbipehBy3KbKwTAYmF49rSvL0naSfWi/DvZrQfWvqYX6O7RFHa5HyvYwcCWtLnBoJc5twrro1dKayPR4++zZczp0scc8bmu0JIXtIN4c1wPOFTmmcuLcXdHMc4sxpoSXWcGaDGgvlYNhb428X8yujUT1OpSxcZq08n8jUHw9B2f2VlzYcE9CJ0ZCyuVODRLC6oWLLabui8B8DoWHE2v8GbzHP2sg/ob7nf3WvitEcLpdepF9bO7Zvn7tF6veV08L/THsOEXsvJO4rYRDMazFWGCJVBkEAQBAEAQBAEAQHj2ggggEEUIN4IOIKNJqzCdszC2WQ2WQQvJ+rPP2EhP8M+Zcdnkno3aUJejyVOXsv2Xy/58vA2ZJVo7a9pa9fX5mbW6awQBAT2U3ncoZKLabB249iS0IObUqKHCi8qjK9jSMiWqSz2l7WCKtHMLpH6LW6LheTouoLl0akFVgs7Ho8bX2aMaqV07ceZueYmWIrS90rWhkxYA8tJ4OUE3PAoA4gtLakBw3EKlxnSexJ3X7+8vmaEa0a0ctUbTliyySxFkMphcXCsrWguDK+EG1wJGvUrE0tQnZ5mn5esmT4WaMkcz3kaZtOm7Tdq0zNI4B94O0LK9TKyJ9OdJ22u7X8Grf4DwpIsji93BCQWeRoZM6J1C2SM8iVtHC9p1i68KxOS9tW/fE36PSNKpk8n+/vEwIYWuc0ghwNC0gggjUQbwVm9Daha7sXfidCw4m3pAz+Ysf2krtQDR0kk9y18U8kjg9LyWzCPazuObh+6xbj+orpYT+mJxC/l5J3FbKIZjG4q0wRMsTIIAgCAIAgCAIAgCAgttkbLG6OQVY4X7RsI2ELCpTjUi4S0ZlCbhJSjqYzJNtcx/wBWtBrKBWKU4Tx6vzDXuWrQqyhLc1deD95efMvq01KO9hpxXJ+RmlumsEBJZz4QUPQIhmwduPYktGDm4XlUSYXItmAyrMHsa5jrO52g4VBDjHXnBrW8X3LdVVxoprsO7HZrYKMZc7eFzcrBZIoqNgiZG0vBNC5xJ1eE4k0xuF16olWc2la2f7qUU8PGldozDmgihvGw4HetgwMZnfkCHKLGtmq1zRo6Tbw5tQQC2oIoRdQ6yth19pqTya5fk1ZYa/ssjyJm3DZmMAGlIx1WykULAGlgawVNBouO3HmCrc8mlx1M6VHYd28y0zzyZAyzT2uSBjpdARtkLanSPgsJ2ULh4XNuUwjNq60N7DVJOoqakcmmdQAc16zR35vJRRvWbFh4KFgI8Nx0nbRUXA7hRc+tPameTx9fe1m1oskdWzXP3WPe/wDW5dfBP+Fd/wBWaZkpeSdxW2iGYtWlZMFiZnqAIAgCAIAgCAIAgCAxWcliEkBNaSR+GyTW1wIwPP8ABaWPgpUXLjHNM2cLJqolweTKMhZXMrdCVpbM255u0SaAg3YVB3XGijC4veLZnlJE18Ns+tHT5mYW8apXCfCG9GERS8l249iiWjBzcLyiJMKba2LKsOkQA+ARE7C9zi2vSGjpW3GLlQfbc7eCi3hf/Z/RG5k0wLR/U5+g1vO52oDataEdqSRk2krvQuX5QEZYyZ0Ie6gYxlobI+SusMoDTnwXTlh5wjeViiLhUdqbvx0tZfMv1SYHj3AAlxAaASScABiSgOLZdziltUkhMkn1Z0tWQaR0A1tzCW4VoK7ytlKy2Ts4ejCCTtnz4jNyxtlm0pC0MZR1CQNJ3iih1XV9m1U15uMbLiU9I15Qp2ineXyNusWVGSTmOPwtFhc545IIIAaDrN59i0nScY7TOFUws6dJVJ5XdkuPadNzUP3ZvrP/AFFdjA/0rv8AqayMrLyTuK3EGYtWlZLGblDMkVKCQgCAIAgCAIAgCAIC3yhFpRuAFTdduIPctfFw26Lilf8A+ltCWzUTuatbbA8faQVbK0dEg8kjA8y4DpOOccmdbbT9ozWbeUhPGTg9pAczyT8Ll1+j6u8g+o5+Lp7EkZlmI3hdA1COXku3HsUS0YOYW2z8JG5oc5pIue0kFp1EEc68tCWy0y2lPYmpWv1M0W05DtZcdKNznV5fCNNefSLq+1dJVqSWp3ljqDjZNJcrfg6LkaR74BHatEylpa4g1DwRS+7lUxoufUcdu8NDVjiKc5WXz4lWZ+ZNnsRMkYLpSLnOp4I5t41nootzezqJORZUqxUXTpRUVxtdt9redlyNn4YaiDuvWDmka6V9DTM+pLTNG6KAtEfjswfKMaaZNKc12/UlOtFS9YUq8KdRqa7zmz7JLGaPikH5He40oVt7UZZpo6tPEQaykvEvLFkiaYjRjcB5T2lrRz349FVhKrGHEmeOo01dy7lmbvkHJbbO2gveb3P8o8w1AbFoVKrm7nn8XipYiV3klojpmaJ+7/5ju49662A/p72aqMvLyTuK3UGYtWlZXGVDJRIoMggCAIAgCAIAgCAIAgIJbK11+B2j4LXqYaE3fRlsK0o5GrZUs77NL9YhxH8WPU9us7uzHauPNTw1Xbjw1XNHRi41obMu7qNnyZb2TsbJGfBOI1tIxaeddujWjVhtxOZUpypy2ZE8vJduPYrJaMwObheVRIQBAXtjgmm8FmkWjGriGt2Vr2K6lSqVcofgyc3bNmTs9kMNWOc0urWja0bqxOKznS3T2bpvqN7CqShn3Hj7FHI/7QvaacptCB6wpz+5KcaUpWqNrrX3IxFFz9aOpHlPIPBRmQSVApcW0rUgChrzrYr4Ddwc4yv3HPvzMIVziSSDHoQG85nn7B34h7GrtdH/ANXeEZqXkncVvIMxatKwEBMCsTI9QkIAgCAIAgCAIAgCAICyyjHgdWB6cPh0haONp6T7mbWGl/ksc3smNhfK5jnaLiKReK0bec49Cq6PpRi5NPXgZ4ubkldd5mJeS7cexdKWjNI5wF5VEhAWOWMpCCPSN7zcxvlHn5gtvBYSWJqbPBav94kSdkZz6P8AKjIcmSWi0vo02p+lIdp4NrR/bUvTOlGLUIKyK75Gc0G6TuE0tIBwaRTla68y81GNPblvG+OnM7MnPZW7XIjijqQGi8n3qqEHJqMdWWSkoq7Md9Ks3B5ODB488TOhoc//AMYXqsPG1lyRw5yu2zmuQcrPZKxrnOdG46JDjWhOBBOF6o6QwVOdJyjFKSzyIjLM3mDHoXlS03fM0/Yv/F/a1dno5/xvtCM5LyTuK30GYtWlYQFcZUMlEigyCAIAgCAIAgCAIAgCApkYHAg4EUWM4qcXF8SYycXdGKheWu/qaaEbf/ov6Vx4SlSn1rX96zoyipx6mZNzgWEjDRPYuvtKUbo5zTTsznIXl0C3t1tZCwukNBqGtx2NGsq6hh6leezBfjtIbsaJlO3unkL3bmt1Nbs/uvX4XDRw9PYj3vmypu4flB5s7LPX7Fsr5NHynva1tTuDTT1ir7Z3IOm5u5bZJYmSyva0saGSvcaUc0AVPrChu2rzWMws/SXGC9rNfc6tCstzeT0yNcy9n491WWKsbMDaCPtX+oD/AA2/927BdbCYCFFXlnI0q+IlUfUYS15xSTWJlmmLn8HMHxylxLtHRe1zHk3u5YIO8bFuqCUroouY7JkelPENsjfcQVXipbNGb6n9AtTpUGJ3LxKLjc8zD9nL+J+0Lr9HexLt+wRn5eSdxXRQZi1aVhAEBM0rEyPUJCAIAgCAIAgCAIAgCAxuVY9EiQYYP3andC5uOp2tVXY/szcws7+o+4oinIBpeCMN+sKqlXcMuDLKlJT7TWJ8izcG/gzHwtPADqlpPORSi1KVGO0t5pxsa/o8rHLMoSyOkdw5dwjSWlp8Qg3tpgF66hSp04JU1l9TSd75lMVkc5j3gfZtpV5wqSAANpvUyrQjNU75vh9+wWIFaQe6RpSppWtK3VFQDTbefaosr3B4pB7omlaXVpXnvu9yi6vbiC9yF/1MPr9xWrj/APxp9hMdTotnxK8aXM3HMs+DMP6m9h+C63R3sy7QjYZeSdxXSQZi1aVhAEB611FBJMFBkEAQBAEAQBAEAQBAEB49oIIN4IoRtUSipJp6EptO6ME9vBO0HcnxH7RsK4NSm6E9iWnBnUhJVY7S14ooktrG4lYOtFGTi0rvI0PLORWWi2PmN0Tg2rBcXuAoSTqFAOfct2HSsqdBQgs883wXn+5nLrKMptrQryrk/Ts7oow1vJ0RgPBINPctXCYrd4hVal3rfvVjBrKxoMvguLX3OBoWnEFeujOMkpRd0yqx4HA4ELK5AJUg2K25O0MnsqPD02yO3vFKdALR0Lh4fFbzHy5WaXd+sza9UxeRXUtEP4g993euljVfDzXUzGOp0ez614wuNtzLP8b8n7l1Ojn7Xd9wjZJeSdxXUQZi1aVhAEAQFTHKCUyVQZBAEAQBAEAQBAEAQBAQ2yEPYQ4VFCecEawqq1KNSDjJGdOpKDvE56+QuxK8wjKdSU3eTKVJWEBrWeGTQWiYAaQo192LTyT0G7p5l2+h8TaToy0ea7eJhNcTUzGNi9DZFZJDFpOa01o57W9DiAe1YVZbFOUlwTZKOi5RsvCxPjrTSFK0ro0INaa8F43DVtzVjUtexa1cqGYUMIEhlme9pqB4LW1F4NKE4jaupiek6jg4qKSeXE2lhIpN3eheWfWuIaxs2ab6cL+T9y6WAftd33BtcvJO4rrIMxatKwgCAIAgK2PUE3JFBkEAQBAEAQBAEAQBAUS8l249iiWjBzgLyqJCAICK1QCRj2HBzSN1daspVHSmprg7hnN3NIJBuINCNhGK9wmmrrQoPBJolrtTXtd1XArCrHag481YlanTivDFxtFqviPO0e8LZqeydOOa7jXbPgVrHMM9m6+nCfl/ct7Bu213fcG5y8k7iu0gzFq0rCAIAgCAICpr1BKZICoJPUJCAIAgCAIAgCAol5Ltx7FEtGDnAXlUSEAQBAc8ywKWib8V3avaYN3w8OxFL1LNwqCFskG55pZS4WDQcftI6NO0t8U+6nQvJ9J4bdVdpaSz7+JdFnQo3Vgb6jewLXk/4zqUc0jAQC471rHMMnkyTR0ujvWzh5WuQb7LyTuK76JZi1aVhAEAQBAEAQHoKEkjXqLE3KlBIQBAEAQBAEBRLyXbj2KJaMHOAvKokIAgAQHN7ZLpySO8p7j7SSvcUYbFOMeSS+RSyFWkE2SLf9XtDX+Ibnj+k4+w39C0sbh99SceOq7TKLsdqjcG2ZhOGgD0Yry8sqdmdei7RTfIwsGHSqDmsmY+iyjKxB0mXkncV6VEsxdFaViiAUQCiAUQCiAUQCiAUQFQcVBNysPQm5UFBIogFEAogFEBTKPBd6p7FEtGDmwXlE0SeqQEBRO6jXHY0n2BZ01tTS60DmbRcF7plB6gLrJOSjarRFCK+E+jiPFYL3n2AqjEVFTpufIzpw25KJ1zLc4AbG2goAdEHBuDbtl3uK8hWbZ0a8rQ2Vx+hj4MOlUmkSIQQWvKVoEkgFitBHCOo4Nko4AmhH2a9slG3tI123fQi/xO0+g2nqSf+tTaPvIi8uRTJladoJdYrQGjFxbIAN5Mah7CV3JeP5F5ciDjG/0aTrH5FhvaPxI+K8xeXIcY3+jSdY/Im9o/Ej4rzF5chxjf6NJ1j8ib2j8SPivMXlyHGN/o0nWPyJvaPxI+K8xeXIcY3+jSdY/Im9o/Ej4rzF5chxjf6NJ1j8ib2j8SPivMXlyHGN/o0nWPyJvaPxI+K8xeXIcY3+jSdY/Im9o/Ej4rzF5chxjf6NJ1j8ib2j8SPivMXlyHGN/o0nWPyJvaPxI+K8xeXIcY3+jP6x+RN7R+JHxXmLy5DjG/0Z/WPyJvaPxI+K8xeXIcY3+jP6x+RN7R+JHxXmLy5DjG/wBGf1j8ib2j8SPivMXlyHGN/o0nWPyJvaPxI+K8x63I9bl97iB9XeKmmlpG6t1eQqq1Sju5WnHR8Vy7SVe+hcLyBshAWuVHUgmOyJ/6StjCK9eC/wCl9SHoc7XtSkIDevoyszW/WbTJQNYwMDz4o5ch9gYuT0nJvZprV5/Zfc3MIkrzZhbHnA6bKb5HVDJvAa0+I0XxDf3vKqxmDUcJsrWOfn+9RVKptzubtDgvPAkQg6cvTmQQGIzrP3SX8v6mrVxv9Mv3iDni4JAQBAEAQBAEAQBAEAQBAEAQBAKqAGmuF52InfQEzLJIcGSHcxx7lYqc3pF+DBBlrJkwstoJilDRBISSxwAAaSTetvB0airwbi/aXDrIehzJevKQgN3tsDoshRcGbpJGvlNLy15dQbqiMLlQkp4534LLu/Wbck44dW46mgyvLXBzeUCCN7TUdy6M4qSs9GaqPoDJGbjJYIpWykskiZI0hgFWvAcNZ1Fec/8AzUsnL5Fxncn5EiiBFNInFzqHDYNS2aWFp01z7STJLZAQGHzrjLrJJTVouO4EE+5amNTdF2Bz1cIgIDyqi4PWCuF+69Ss9ATssUhwjkO6N3wWapTekX4ME7MjznCGTpaR2rNYaq/8sE7M3LSf5RG9zB3qxYOs/wDP0BOzNS0HUwb3/AFZLAVurxBOzM+bW+IdLj3KxdHVOLRJMzMt2uZo3Rk/uCyXRsve+X5BOzMxvjSuO5gHaSs10bHjIE7czodb5T0tH7VmujqfFv5eQJ2ZqWcYh53vPdRZrAUVwfiCdmblmH8oHe5x71YsHRX+QTMyNZxhDF1Ae1ZLDUV/leALhljjGEcY3MaO5WKnFaJAmApgsweoDG5yR6VitTdtmlHtY5ZQykiHofNAXTKD1AdUns4fkRjKiv1GIt53hjXt9pbRcBScca5f9P62Oja+HS6l9DktoFwXdkc9H0L9GFo08k2M+TGWf6b3MA9jVoVfbZdHQ2lVkhAEAogMc/IdnJqYmV3UHsFyoeFot32UCRmSIBhDF/pt+ClYektIrwBOyysGDGDc0BWKEVogTLIBAEAQBAEAQBAEAQBAEAQBAEBBb49KKRu2Nw9rSFK1B8txGrWnmC6jNdFaA2WDOUCycC7T0xC1rCACA5jiW1rqGhHT139OjLCN1dtc8/3vfgjYVb1Nnq/f3tNWmHgrdloa6O3/AEKz6WSw3yLRK3rHhO15WhW9suhob6qjIIAgCAIAgCAIAgCAIAgCAIAgCAIAgCAIAgCAFAfKdnHgN9Udi6z1NZaEigkICmXA7lD0B1f6BpDwNsb4omjcN7mUP6AtOvqi2B1Na5m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QSEBEUEBQRFg8WEBUXFQ8XEBQUFBAUFRgWGBQUFBUYHCggGBolGxQXITIhJSkrLi4uFx8zODUsNygvLisBCgoKDg0OGxAQGiwkHyYsLCwsLSwtLCwsLCwsLCwsLC0sLCwsLCwsLCwuLCwsLCwsLCwsLCwsLCwsLCwsLCwsLP/AABEIAOQA3QMBEQACEQEDEQH/xAAcAAEAAQUBAQAAAAAAAAAAAAAAAwIEBQYHAQj/xABJEAABAwEDBggKCAQFBQAAAAABAAIDEQQhMQUGEkFRcRMWMmGBkrHBIkJSU1RykaHR0gcUIyRzgrLCM0Ni4RWDk+LwNKLD0/H/xAAaAQEAAgMBAAAAAAAAAAAAAAAAAQMCBAUG/8QANxEAAgECAwQGCgMBAAMBAAAAAAECAxEEITESE0FRBWFxgZHRFCIyUlOhscHh8CMzQmI0gvEV/9oADAMBAAIRAxEAPwDuKAIAgMfl60mOzyvbc4NoDsJIFfeqMTNwpSktQc2c4k1JJJxJNSTzlefbb1IPWSEYFw3EjsRSa0YJ2ZQlGEso/wAx3xWarVF/p+LBOzLdoGE0nSQ7tCzWKrL/AEwTszltI/mV3sb8FmsbWXEE7M7bQPNHew9zgs1j63V4fkkuGZ5Sa44zuLh8VYukZ8YoE7M9PKh9kndorJdJc4/P8AuI88I9bHjpBVi6Rhxi/kQXDM6oD5wflHcVmukKXWSXDM4rOfHI3sd8FYsbRfH5MEzMtQH+azpNO1ZLFUX/AKQJmZQiOEkZ/O34qxVqb0kvEE7JAcCDuIKzTT0BUpAQBAEAQBAEAQBAEAQBAEBhs7j90k3s/UFqY3+l931Bz5cIgIAgKJJQ0XndtJ2Aays4U5Tdor8dvIN2PGknG4bPGO/YspbMclm/l3c/3IjM9fEDhcdThiPiOYqI1WsnmuT/AHLtQaIjaCz+JyfODk/mHi+8c6uVBVf6dfdevd73yfURtW1LgH2bVrNNOzMgoAQHoKA9Eh2oCrhjzID3hRrCWQJmWwjBzxucR2FZKclo2C4ZlWQYSyddyzVeotJPxBcMy5OMJXHqntCsWKrL/QJ25x2geM072N7lmsdWXH5C5MzOmbWIz+Vw71mukKvFL97xcmbnY/XGw7nEdxWa6Rl7q8RcmZnaNcRG6Sv7Qs10kuMfn+BcmbnXHrZIOqe9ZrpGnxT+QuXthy7DK4NaSHHBrhSu44K6li6dR7KefWSZNbQCAIAgMHnkfurud7O2vctPH/0vuBoK4ZB4TQVOG3YpSbdkCz+uF5pCKjXKeQPVGLit70WNFbWIdnwite/kvmYbTfsk8NnDTUkufrecdw2DmC16tdzWylaPJad/N9bMlGxMqCQgCAs32VzL4CBtiPIO7yTuW9HEwq+riFf/AKXtLt5rtzMNlr2T2z29rjouBZJ5DtfqnWsa2CnCO8g9qHNfdcApp5PJl2tMzCAIAgCAIAgCA9DjtKAqEpQFQmPMgPRPzICoShSCSKWjgQbwQRvBqpTs0wdOXpiQgCAIDXs93fdm88zR7nHuWh0g7Uu/zBzi15Taw6LavkwDG7ecrWw/R1Sqtufqx5v7IrlUSyWbI47E+Q6VoN2qEckettVk8XSoLYwqz4zevdy/cuJGw5Zy8DItAAAAAAwGxcxybd2yw9UAIAgCAICG1WVsgo8V2HWNxV+HxNShLapu30faRKKlqWDnSwY1lh2+Owc//PYuio4bG6epU+T/AH9uV+tDrRfWS2MkFWHeNY3hc/EYWrQdprv4GcZKWhOtcyCAIAgCAIAgCAIAgCAIDrLTcF6gk5Xa89A2SRtbRdI4XPuuJF3hLfjRy4Gq6mZFx3G209f/AHqdz2EbwcdxttPX/wB6bnsG8I588GPFJBO5vkuLXCu4u51Dw6eqQ3hbR5fszb2wkHaI4x2FTOhtq0kn25kKaWhJxmh82/qs+ZV+hU/cj4LyJ3g4zQ+bf1WfFPQqfuR8F5DeDjND5t/VZ8U9Cp+5HwXkN4OM0Pm39VnxT0Kn7kfBeQ3g4zQ+bf1WfFPQqfuR8F5DeDjND5t/VZ8U9Cp+5HwXkN4OM0Pm39VnxT0Kn7kfBeQ3g4zQ+bf1WfFPQqfuR8F5DeDjND5t/VZ8U9Cpe5HwXkN4RNy7ZgaiAg7RHED7aq2VLaWy9CNtEvGaDzb+qz4qr0Kl7kfBeRO8HGaHzb+qz4p6FT9yPgvIbwcZofNv6rPinodL3I+C8hvD1ucULiGiN9SaA6LLibhrVVbCU1Tk1GOj4LkSqmZcLyBshAEAQBAEAQAowdWgPgt9Udi9PHREnsvJO4qUQzFq0rJ1iZhAEAQBAEAQBAEAQBAEAQBAEBTLyXeqexRLRg5uF5REhSAgCAIAgCAIAUYOqWM1jZ6jewL0sPZXYSVy8k7is0QzGNxVpgiZYmQQBAEAQBAEBHHMCXC8Oabwcb8DuO3vBUKV8iXFrMkUkBAEAQBAXEBBFDSo7FiyUSGEbEuLFjNg7ce9TLQg5uF5VEhAEBDNbI2ct7G73gLJQk9EWQo1J+zFvuLf/GIPPRdcLLc1PdZb6HiPcfgejK8HnouuE3U/dY9DxHuPwLqKZrhVjmuG0EHsWDTWpRKEou0lYrUGIQHUcmmsMX4TP0hekou9OPYiSaXkncVYiGY2PFWGCJVBkEAQBAEAQBAW9rhJo6OglbhXB41sdzHbqNCsJxesdV+2MoyWj0/cyqy2gSN0hUXkFpxY4YtcNoUwmpK5EouLsyZZEBAEAQFcTqEIwi9WBkY2fB2496yehic3C8oiTA5TzjDCWxN0yKgvJo0EY01u9w51tU8O3nLI6+G6JnUjtzdl8zX7dlqaXlOLW+SyrQd99StmFGEdF4nToYKjS0V315lg0N5x7Fbmbt4vW5UIwcCouSoRejKvq/P7lG0ZbrrDY3NNWEh20EtPtCXTyZhKjtKzzXWZjJ+c0jCBMNNvlYPHPsd/y9UTw0XnHI5OI6LhLOn6r+X4Nus0zXta5hBa6hB2haTTTszgzhKEnGSs0dRyOfu8H4LP0hehw/8ATDsX0MS5l5J3FXIhmNjxVjMESqDIIAgCAIAgCAIDH22N0bjNGCbhwsYxlaPGb/W0e0XbFRUi4PeR71z6+1fNZci2DUlsS7ny/DL2CZr2tcwgtcKhwwIKujJSSktGVtOLsytSQEAQBAXsRqAsDIsJsHbj3rJ6GJy/KExZDK8YtjcRvANF5emrySL6EFOrGL4tI1DIOT/rNqigv0CavIx0GirgDzgUrzrpPJXPX4qtu4No2H6TslFgs8kTQ2BjDHRooIzWrbhqN46OcKKbOdg532k3nqaCZCMR0q6xuObWqAmCiw3iJY5thUNFsanJk7J9qxaLo1OZ7O2oRCorq5seY8xpKzUHNcBsrWvYFq4pZpnnel4K8ZdqO4ZDP3aH8NvuC62G/pj2I45dy8k7ir0QzGx4qwwRKoMggCAIAgCAIAgCAxE33V5eP+le77RvmHn+YB5BOI1E12rUl/BLa/w9ep8+x8fHmbEf5Vs/6WnWuXby8DLA7MNq2zXPUAQBAXNlNx3rFkotJsHbipehBy3KbKwTAYmF49rSvL0naSfWi/DvZrQfWvqYX6O7RFHa5HyvYwcCWtLnBoJc5twrro1dKayPR4++zZczp0scc8bmu0JIXtIN4c1wPOFTmmcuLcXdHMc4sxpoSXWcGaDGgvlYNhb428X8yujUT1OpSxcZq08n8jUHw9B2f2VlzYcE9CJ0ZCyuVODRLC6oWLLabui8B8DoWHE2v8GbzHP2sg/ob7nf3WvitEcLpdepF9bO7Zvn7tF6veV08L/THsOEXsvJO4rYRDMazFWGCJVBkEAQBAEAQBAEAQHj2ggggEEUIN4IOIKNJqzCdszC2WQ2WQQvJ+rPP2EhP8M+Zcdnkno3aUJejyVOXsv2Xy/58vA2ZJVo7a9pa9fX5mbW6awQBAT2U3ncoZKLabB249iS0IObUqKHCi8qjK9jSMiWqSz2l7WCKtHMLpH6LW6LheTouoLl0akFVgs7Ho8bX2aMaqV07ceZueYmWIrS90rWhkxYA8tJ4OUE3PAoA4gtLakBw3EKlxnSexJ3X7+8vmaEa0a0ctUbTliyySxFkMphcXCsrWguDK+EG1wJGvUrE0tQnZ5mn5esmT4WaMkcz3kaZtOm7Tdq0zNI4B94O0LK9TKyJ9OdJ22u7X8Grf4DwpIsji93BCQWeRoZM6J1C2SM8iVtHC9p1i68KxOS9tW/fE36PSNKpk8n+/vEwIYWuc0ghwNC0gggjUQbwVm9Daha7sXfidCw4m3pAz+Ysf2krtQDR0kk9y18U8kjg9LyWzCPazuObh+6xbj+orpYT+mJxC/l5J3FbKIZjG4q0wRMsTIIAgCAIAgCAIAgCAgttkbLG6OQVY4X7RsI2ELCpTjUi4S0ZlCbhJSjqYzJNtcx/wBWtBrKBWKU4Tx6vzDXuWrQqyhLc1deD95efMvq01KO9hpxXJ+RmlumsEBJZz4QUPQIhmwduPYktGDm4XlUSYXItmAyrMHsa5jrO52g4VBDjHXnBrW8X3LdVVxoprsO7HZrYKMZc7eFzcrBZIoqNgiZG0vBNC5xJ1eE4k0xuF16olWc2la2f7qUU8PGldozDmgihvGw4HetgwMZnfkCHKLGtmq1zRo6Tbw5tQQC2oIoRdQ6yth19pqTya5fk1ZYa/ssjyJm3DZmMAGlIx1WykULAGlgawVNBouO3HmCrc8mlx1M6VHYd28y0zzyZAyzT2uSBjpdARtkLanSPgsJ2ULh4XNuUwjNq60N7DVJOoqakcmmdQAc16zR35vJRRvWbFh4KFgI8Nx0nbRUXA7hRc+tPameTx9fe1m1oskdWzXP3WPe/wDW5dfBP+Fd/wBWaZkpeSdxW2iGYtWlZMFiZnqAIAgCAIAgCAIAgCAxWcliEkBNaSR+GyTW1wIwPP8ABaWPgpUXLjHNM2cLJqolweTKMhZXMrdCVpbM255u0SaAg3YVB3XGijC4veLZnlJE18Ns+tHT5mYW8apXCfCG9GERS8l249iiWjBzcLyiJMKba2LKsOkQA+ARE7C9zi2vSGjpW3GLlQfbc7eCi3hf/Z/RG5k0wLR/U5+g1vO52oDataEdqSRk2krvQuX5QEZYyZ0Ie6gYxlobI+SusMoDTnwXTlh5wjeViiLhUdqbvx0tZfMv1SYHj3AAlxAaASScABiSgOLZdziltUkhMkn1Z0tWQaR0A1tzCW4VoK7ytlKy2Ts4ejCCTtnz4jNyxtlm0pC0MZR1CQNJ3iih1XV9m1U15uMbLiU9I15Qp2ineXyNusWVGSTmOPwtFhc545IIIAaDrN59i0nScY7TOFUws6dJVJ5XdkuPadNzUP3ZvrP/AFFdjA/0rv8AqayMrLyTuK3EGYtWlZLGblDMkVKCQgCAIAgCAIAgCAIC3yhFpRuAFTdduIPctfFw26Lilf8A+ltCWzUTuatbbA8faQVbK0dEg8kjA8y4DpOOccmdbbT9ozWbeUhPGTg9pAczyT8Ll1+j6u8g+o5+Lp7EkZlmI3hdA1COXku3HsUS0YOYW2z8JG5oc5pIue0kFp1EEc68tCWy0y2lPYmpWv1M0W05DtZcdKNznV5fCNNefSLq+1dJVqSWp3ljqDjZNJcrfg6LkaR74BHatEylpa4g1DwRS+7lUxoufUcdu8NDVjiKc5WXz4lWZ+ZNnsRMkYLpSLnOp4I5t41nootzezqJORZUqxUXTpRUVxtdt9redlyNn4YaiDuvWDmka6V9DTM+pLTNG6KAtEfjswfKMaaZNKc12/UlOtFS9YUq8KdRqa7zmz7JLGaPikH5He40oVt7UZZpo6tPEQaykvEvLFkiaYjRjcB5T2lrRz349FVhKrGHEmeOo01dy7lmbvkHJbbO2gveb3P8o8w1AbFoVKrm7nn8XipYiV3klojpmaJ+7/5ju49662A/p72aqMvLyTuK3UGYtWlZXGVDJRIoMggCAIAgCAIAgCAIAgIJbK11+B2j4LXqYaE3fRlsK0o5GrZUs77NL9YhxH8WPU9us7uzHauPNTw1Xbjw1XNHRi41obMu7qNnyZb2TsbJGfBOI1tIxaeddujWjVhtxOZUpypy2ZE8vJduPYrJaMwObheVRIQBAXtjgmm8FmkWjGriGt2Vr2K6lSqVcofgyc3bNmTs9kMNWOc0urWja0bqxOKznS3T2bpvqN7CqShn3Hj7FHI/7QvaacptCB6wpz+5KcaUpWqNrrX3IxFFz9aOpHlPIPBRmQSVApcW0rUgChrzrYr4Ddwc4yv3HPvzMIVziSSDHoQG85nn7B34h7GrtdH/ANXeEZqXkncVvIMxatKwEBMCsTI9QkIAgCAIAgCAIAgCAICyyjHgdWB6cPh0haONp6T7mbWGl/ksc3smNhfK5jnaLiKReK0bec49Cq6PpRi5NPXgZ4ubkldd5mJeS7cexdKWjNI5wF5VEhAWOWMpCCPSN7zcxvlHn5gtvBYSWJqbPBav94kSdkZz6P8AKjIcmSWi0vo02p+lIdp4NrR/bUvTOlGLUIKyK75Gc0G6TuE0tIBwaRTla68y81GNPblvG+OnM7MnPZW7XIjijqQGi8n3qqEHJqMdWWSkoq7Md9Ks3B5ODB488TOhoc//AMYXqsPG1lyRw5yu2zmuQcrPZKxrnOdG46JDjWhOBBOF6o6QwVOdJyjFKSzyIjLM3mDHoXlS03fM0/Yv/F/a1dno5/xvtCM5LyTuK30GYtWlYQFcZUMlEigyCAIAgCAIAgCAIAgCApkYHAg4EUWM4qcXF8SYycXdGKheWu/qaaEbf/ov6Vx4SlSn1rX96zoyipx6mZNzgWEjDRPYuvtKUbo5zTTsznIXl0C3t1tZCwukNBqGtx2NGsq6hh6leezBfjtIbsaJlO3unkL3bmt1Nbs/uvX4XDRw9PYj3vmypu4flB5s7LPX7Fsr5NHynva1tTuDTT1ir7Z3IOm5u5bZJYmSyva0saGSvcaUc0AVPrChu2rzWMws/SXGC9rNfc6tCstzeT0yNcy9n491WWKsbMDaCPtX+oD/AA2/927BdbCYCFFXlnI0q+IlUfUYS15xSTWJlmmLn8HMHxylxLtHRe1zHk3u5YIO8bFuqCUroouY7JkelPENsjfcQVXipbNGb6n9AtTpUGJ3LxKLjc8zD9nL+J+0Lr9HexLt+wRn5eSdxXRQZi1aVhAEBM0rEyPUJCAIAgCAIAgCAIAgCAxuVY9EiQYYP3andC5uOp2tVXY/szcws7+o+4oinIBpeCMN+sKqlXcMuDLKlJT7TWJ8izcG/gzHwtPADqlpPORSi1KVGO0t5pxsa/o8rHLMoSyOkdw5dwjSWlp8Qg3tpgF66hSp04JU1l9TSd75lMVkc5j3gfZtpV5wqSAANpvUyrQjNU75vh9+wWIFaQe6RpSppWtK3VFQDTbefaosr3B4pB7omlaXVpXnvu9yi6vbiC9yF/1MPr9xWrj/APxp9hMdTotnxK8aXM3HMs+DMP6m9h+C63R3sy7QjYZeSdxXSQZi1aVhAEB611FBJMFBkEAQBAEAQBAEAQBAEB49oIIN4IoRtUSipJp6EptO6ME9vBO0HcnxH7RsK4NSm6E9iWnBnUhJVY7S14ooktrG4lYOtFGTi0rvI0PLORWWi2PmN0Tg2rBcXuAoSTqFAOfct2HSsqdBQgs883wXn+5nLrKMptrQryrk/Ts7oow1vJ0RgPBINPctXCYrd4hVal3rfvVjBrKxoMvguLX3OBoWnEFeujOMkpRd0yqx4HA4ELK5AJUg2K25O0MnsqPD02yO3vFKdALR0Lh4fFbzHy5WaXd+sza9UxeRXUtEP4g993euljVfDzXUzGOp0ez614wuNtzLP8b8n7l1Ojn7Xd9wjZJeSdxXUQZi1aVhAEAQFTHKCUyVQZBAEAQBAEAQBAEAQBAQ2yEPYQ4VFCecEawqq1KNSDjJGdOpKDvE56+QuxK8wjKdSU3eTKVJWEBrWeGTQWiYAaQo192LTyT0G7p5l2+h8TaToy0ea7eJhNcTUzGNi9DZFZJDFpOa01o57W9DiAe1YVZbFOUlwTZKOi5RsvCxPjrTSFK0ro0INaa8F43DVtzVjUtexa1cqGYUMIEhlme9pqB4LW1F4NKE4jaupiek6jg4qKSeXE2lhIpN3eheWfWuIaxs2ab6cL+T9y6WAftd33BtcvJO4rrIMxatKwgCAIAgK2PUE3JFBkEAQBAEAQBAEAQBAUS8l249iiWjBzgLyqJCAICK1QCRj2HBzSN1daspVHSmprg7hnN3NIJBuINCNhGK9wmmrrQoPBJolrtTXtd1XArCrHag481YlanTivDFxtFqviPO0e8LZqeydOOa7jXbPgVrHMM9m6+nCfl/ct7Bu213fcG5y8k7iu0gzFq0rCAIAgCAICpr1BKZICoJPUJCAIAgCAIAgCAol5Ltx7FEtGDnAXlUSEAQBAc8ywKWib8V3avaYN3w8OxFL1LNwqCFskG55pZS4WDQcftI6NO0t8U+6nQvJ9J4bdVdpaSz7+JdFnQo3Vgb6jewLXk/4zqUc0jAQC471rHMMnkyTR0ujvWzh5WuQb7LyTuK76JZi1aVhAEAQBAEAQHoKEkjXqLE3KlBIQBAEAQBAEBRLyXbj2KJaMHOAvKokIAgAQHN7ZLpySO8p7j7SSvcUYbFOMeSS+RSyFWkE2SLf9XtDX+Ibnj+k4+w39C0sbh99SceOq7TKLsdqjcG2ZhOGgD0Yry8sqdmdei7RTfIwsGHSqDmsmY+iyjKxB0mXkncV6VEsxdFaViiAUQCiAUQCiAUQCiAUQFQcVBNysPQm5UFBIogFEAogFEBTKPBd6p7FEtGDmwXlE0SeqQEBRO6jXHY0n2BZ01tTS60DmbRcF7plB6gLrJOSjarRFCK+E+jiPFYL3n2AqjEVFTpufIzpw25KJ1zLc4AbG2goAdEHBuDbtl3uK8hWbZ0a8rQ2Vx+hj4MOlUmkSIQQWvKVoEkgFitBHCOo4Nko4AmhH2a9slG3tI123fQi/xO0+g2nqSf+tTaPvIi8uRTJladoJdYrQGjFxbIAN5Mah7CV3JeP5F5ciDjG/0aTrH5FhvaPxI+K8xeXIcY3+jSdY/Im9o/Ej4rzF5chxjf6NJ1j8ib2j8SPivMXlyHGN/o0nWPyJvaPxI+K8xeXIcY3+jSdY/Im9o/Ej4rzF5chxjf6NJ1j8ib2j8SPivMXlyHGN/o0nWPyJvaPxI+K8xeXIcY3+jSdY/Im9o/Ej4rzF5chxjf6NJ1j8ib2j8SPivMXlyHGN/o0nWPyJvaPxI+K8xeXIcY3+jP6x+RN7R+JHxXmLy5DjG/0Z/WPyJvaPxI+K8xeXIcY3+jP6x+RN7R+JHxXmLy5DjG/wBGf1j8ib2j8SPivMXlyHGN/o0nWPyJvaPxI+K8x63I9bl97iB9XeKmmlpG6t1eQqq1Sju5WnHR8Vy7SVe+hcLyBshAWuVHUgmOyJ/6StjCK9eC/wCl9SHoc7XtSkIDevoyszW/WbTJQNYwMDz4o5ch9gYuT0nJvZprV5/Zfc3MIkrzZhbHnA6bKb5HVDJvAa0+I0XxDf3vKqxmDUcJsrWOfn+9RVKptzubtDgvPAkQg6cvTmQQGIzrP3SX8v6mrVxv9Mv3iDni4JAQBAEAQBAEAQBAEAQBAEAQBAKqAGmuF52InfQEzLJIcGSHcxx7lYqc3pF+DBBlrJkwstoJilDRBISSxwAAaSTetvB0airwbi/aXDrIehzJevKQgN3tsDoshRcGbpJGvlNLy15dQbqiMLlQkp4534LLu/Wbck44dW46mgyvLXBzeUCCN7TUdy6M4qSs9GaqPoDJGbjJYIpWykskiZI0hgFWvAcNZ1Fec/8AzUsnL5Fxncn5EiiBFNInFzqHDYNS2aWFp01z7STJLZAQGHzrjLrJJTVouO4EE+5amNTdF2Bz1cIgIDyqi4PWCuF+69Ss9ATssUhwjkO6N3wWapTekX4ME7MjznCGTpaR2rNYaq/8sE7M3LSf5RG9zB3qxYOs/wDP0BOzNS0HUwb3/AFZLAVurxBOzM+bW+IdLj3KxdHVOLRJMzMt2uZo3Rk/uCyXRsve+X5BOzMxvjSuO5gHaSs10bHjIE7czodb5T0tH7VmujqfFv5eQJ2ZqWcYh53vPdRZrAUVwfiCdmblmH8oHe5x71YsHRX+QTMyNZxhDF1Ae1ZLDUV/leALhljjGEcY3MaO5WKnFaJAmApgsweoDG5yR6VitTdtmlHtY5ZQykiHofNAXTKD1AdUns4fkRjKiv1GIt53hjXt9pbRcBScca5f9P62Oja+HS6l9DktoFwXdkc9H0L9GFo08k2M+TGWf6b3MA9jVoVfbZdHQ2lVkhAEAogMc/IdnJqYmV3UHsFyoeFot32UCRmSIBhDF/pt+ClYektIrwBOyysGDGDc0BWKEVogTLIBAEAQBAEAQBAEAQBAEAQBAEBBb49KKRu2Nw9rSFK1B8txGrWnmC6jNdFaA2WDOUCycC7T0xC1rCACA5jiW1rqGhHT139OjLCN1dtc8/3vfgjYVb1Nnq/f3tNWmHgrdloa6O3/AEKz6WSw3yLRK3rHhO15WhW9suhob6qjIIAgCAIAgCAIAgCAIAgCAIAgCAIAgCAIAgCAFAfKdnHgN9Udi6z1NZaEigkICmXA7lD0B1f6BpDwNsb4omjcN7mUP6AtOvqi2B1Na5m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://2.bp.blogspot.com/-7mEz7v8ed8Y/UINd2bZEIlI/AAAAAAAAAak/KgwH8m-209A/s400/school03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6957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88640"/>
            <a:ext cx="642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7884368" y="973347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ФГОС</a:t>
            </a:r>
            <a:r>
              <a:rPr lang="ru-RU" sz="1600" dirty="0"/>
              <a:t>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667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https://ru.wikipedia.org/wiki/</a:t>
            </a:r>
            <a:r>
              <a:rPr lang="ru-RU" dirty="0" smtClean="0"/>
              <a:t>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Урок</a:t>
            </a:r>
            <a:r>
              <a:rPr lang="ru-RU" dirty="0" smtClean="0"/>
              <a:t> — форма организации обучения с целью овладения учащимися изучаемым материалом (знаниями, умениями, навыками, мировоззренческими и нравственно-эстетическими идеями). Такая форма применяется при </a:t>
            </a:r>
            <a:r>
              <a:rPr lang="ru-RU" dirty="0" smtClean="0">
                <a:hlinkClick r:id="rId2" tooltip="Классно-урочная система обучения"/>
              </a:rPr>
              <a:t>классно-урочной системе обучения</a:t>
            </a:r>
            <a:r>
              <a:rPr lang="ru-RU" dirty="0" smtClean="0"/>
              <a:t> и проводится для класса, то есть относительно постоянного учебного коллектива.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hlinkClick r:id="rId2"/>
              </a:rPr>
              <a:t/>
            </a:r>
            <a:br>
              <a:rPr lang="ru-RU" b="1" dirty="0" smtClean="0">
                <a:hlinkClick r:id="rId2"/>
              </a:rPr>
            </a:br>
            <a:r>
              <a:rPr lang="ru-RU" sz="3200" b="1" dirty="0" smtClean="0">
                <a:hlinkClick r:id="rId2"/>
              </a:rPr>
              <a:t>Словарь методических терминов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dirty="0" smtClean="0"/>
              <a:t> http://www.gramota.ru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УРОК</a:t>
            </a:r>
            <a:r>
              <a:rPr lang="ru-RU" dirty="0" smtClean="0"/>
              <a:t>. Основная </a:t>
            </a:r>
            <a:r>
              <a:rPr lang="ru-RU" i="1" dirty="0" smtClean="0"/>
              <a:t>организационная единица </a:t>
            </a:r>
            <a:r>
              <a:rPr lang="ru-RU" dirty="0" smtClean="0"/>
              <a:t>учебного процесса в школе (в вузе – практическое занятие), назначение которой состоит в достижении завершенной, но частичной </a:t>
            </a:r>
            <a:r>
              <a:rPr lang="ru-RU" i="1" dirty="0" smtClean="0">
                <a:hlinkClick r:id="rId3"/>
              </a:rPr>
              <a:t>цели обучения</a:t>
            </a:r>
            <a:r>
              <a:rPr lang="ru-RU" dirty="0" smtClean="0"/>
              <a:t>; проводится с постоянным составом учащихся, по твердому расписанию.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homlinskiy.jpg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43771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2976"/>
            <a:ext cx="5832648" cy="108012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В. А. Сухомлинский: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365104"/>
            <a:ext cx="4680520" cy="237626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«Урок – это зеркало общей и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педагогической культуры учителя,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мерило его интеллектуального богатства, показатель его кругозора, эрудиции».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стемно-деятельностный подход. 22.04.2015 г. Кухта Е. Е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Системно-деятельностный подход. 22.04.2015 г. Кухта Е. Е.</Template>
  <TotalTime>3739</TotalTime>
  <Words>2933</Words>
  <Application>Microsoft Office PowerPoint</Application>
  <PresentationFormat>Экран (4:3)</PresentationFormat>
  <Paragraphs>356</Paragraphs>
  <Slides>66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Системно-деятельностный подход. 22.04.2015 г. Кухта Е. Е.</vt:lpstr>
      <vt:lpstr>    ПДС «Готовность учителя к педагогической деятельности  в условиях стандартизации. Модуль „Обучение“»  Занятие № 4 «Проектирование урока. Анализ урока с учетом требований УУД. Организация и осуществление контроля и оценки учебных достижений в соответствии с ФГОС, формы и методы контроля с учетом дифференциации»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Большой толковый словарь http://www.gramota.ru</vt:lpstr>
      <vt:lpstr>https://ru.wikipedia.org/wiki/Урок</vt:lpstr>
      <vt:lpstr> Словарь методических терминов  http://www.gramota.ru  </vt:lpstr>
      <vt:lpstr>В. А. Сухомлинский:</vt:lpstr>
      <vt:lpstr>Презентация PowerPoint</vt:lpstr>
      <vt:lpstr>Современный урок (по Ю. А. Конаржевскому)</vt:lpstr>
      <vt:lpstr>Презентация PowerPoint</vt:lpstr>
      <vt:lpstr>           </vt:lpstr>
      <vt:lpstr>Презентация PowerPoint</vt:lpstr>
      <vt:lpstr>Презентация PowerPoint</vt:lpstr>
      <vt:lpstr>Презентация PowerPoint</vt:lpstr>
      <vt:lpstr>В рамках деятельностного подхода перед педагогом стоят следующие задачи: </vt:lpstr>
      <vt:lpstr>В современном уроке –  проблемно-поисковая, исследовательская и проектная деятельность</vt:lpstr>
      <vt:lpstr>В современном уроке –  радость открытия!</vt:lpstr>
      <vt:lpstr>Взаимодействие!</vt:lpstr>
      <vt:lpstr>Современный урок</vt:lpstr>
      <vt:lpstr>   Педагог – организатор и помощник, он не даёт готовых знаний, но побуждает участников образовательной деятельности к самостоятельному поиску.</vt:lpstr>
      <vt:lpstr>Презентация PowerPoint</vt:lpstr>
      <vt:lpstr>Презентация PowerPoint</vt:lpstr>
      <vt:lpstr>В соответствии с требованиями ФГОС ООО</vt:lpstr>
      <vt:lpstr>Презентация PowerPoint</vt:lpstr>
      <vt:lpstr>Мотивация - </vt:lpstr>
      <vt:lpstr>Презентация PowerPoint</vt:lpstr>
      <vt:lpstr>Условия соблюдения деятельностного подхода</vt:lpstr>
      <vt:lpstr>Презентация PowerPoint</vt:lpstr>
      <vt:lpstr>Презентация PowerPoint</vt:lpstr>
      <vt:lpstr>  структура  деятельностного урока</vt:lpstr>
      <vt:lpstr>Целеполагание</vt:lpstr>
      <vt:lpstr>Целеосуществление</vt:lpstr>
      <vt:lpstr>ЦЕЛЬ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Типы уроков</vt:lpstr>
      <vt:lpstr>Типы    уроков по целеполаганию Уроки деятельностной направленности по целеполаганию можно распределить в четыре группы:  </vt:lpstr>
      <vt:lpstr>Подходы к структуре урока открытия нового знания  и микроцели этапов</vt:lpstr>
      <vt:lpstr>Презентация PowerPoint</vt:lpstr>
      <vt:lpstr>1. Мотивация (самоопределение) к учебной деятельности</vt:lpstr>
      <vt:lpstr>2. Актуализация знаний</vt:lpstr>
      <vt:lpstr>3. Постановка учебной задачи</vt:lpstr>
      <vt:lpstr>4. «Открытие» нового знания </vt:lpstr>
      <vt:lpstr>5. Реализация построенного проекта</vt:lpstr>
      <vt:lpstr>6. Первичное закрепление </vt:lpstr>
      <vt:lpstr>    7. Самостоятельная работа с самопроверкой  по эталону. Самоанализ и самоконтроль </vt:lpstr>
      <vt:lpstr>   8.  Включение нового знания  в систему знаний и повторение</vt:lpstr>
      <vt:lpstr>    9. Рефлексия деятельности (итог урока)  </vt:lpstr>
      <vt:lpstr>Презентация PowerPoint</vt:lpstr>
      <vt:lpstr>2 тип урока – отработка умений и рефлексии</vt:lpstr>
      <vt:lpstr>3 тип урока – уроки общеметодологической направленности </vt:lpstr>
      <vt:lpstr>4 тип урока – урок развивающего контроля </vt:lpstr>
      <vt:lpstr>Результат ?</vt:lpstr>
      <vt:lpstr>Презентация PowerPoint</vt:lpstr>
      <vt:lpstr>Вывод:</vt:lpstr>
      <vt:lpstr>Д. Р. Киплинг:</vt:lpstr>
      <vt:lpstr>Джон Дьюи:</vt:lpstr>
      <vt:lpstr>Карл Рэнсом Роджерс:</vt:lpstr>
      <vt:lpstr> Благодарю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 как основа ФГОС ООО</dc:title>
  <dc:creator>Жукова</dc:creator>
  <cp:lastModifiedBy>Учитель</cp:lastModifiedBy>
  <cp:revision>257</cp:revision>
  <dcterms:created xsi:type="dcterms:W3CDTF">2015-04-20T09:11:10Z</dcterms:created>
  <dcterms:modified xsi:type="dcterms:W3CDTF">2016-02-01T06:54:58Z</dcterms:modified>
</cp:coreProperties>
</file>